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8" r:id="rId3"/>
    <p:sldId id="259" r:id="rId4"/>
    <p:sldId id="260" r:id="rId5"/>
    <p:sldId id="261" r:id="rId6"/>
    <p:sldId id="262" r:id="rId7"/>
    <p:sldId id="263" r:id="rId8"/>
    <p:sldId id="264" r:id="rId9"/>
    <p:sldId id="266" r:id="rId10"/>
    <p:sldId id="267" r:id="rId11"/>
    <p:sldId id="268" r:id="rId12"/>
    <p:sldId id="334"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417F"/>
    <a:srgbClr val="FBE2E1"/>
    <a:srgbClr val="DBE2F9"/>
    <a:srgbClr val="C1CDF5"/>
    <a:srgbClr val="FCFDFE"/>
    <a:srgbClr val="E02F2A"/>
    <a:srgbClr val="91C434"/>
    <a:srgbClr val="012150"/>
    <a:srgbClr val="FEFE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93" autoAdjust="0"/>
    <p:restoredTop sz="94694"/>
  </p:normalViewPr>
  <p:slideViewPr>
    <p:cSldViewPr snapToGrid="0">
      <p:cViewPr varScale="1">
        <p:scale>
          <a:sx n="78" d="100"/>
          <a:sy n="78" d="100"/>
        </p:scale>
        <p:origin x="936"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7EEC05-50B2-4A91-B3A3-E6395219916D}" type="datetimeFigureOut">
              <a:rPr lang="en-US" smtClean="0"/>
              <a:t>10/11/2026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6F3A04-FEA3-463B-A2D7-154F98C3C600}" type="slidenum">
              <a:rPr lang="en-US" smtClean="0"/>
              <a:t>‹#›</a:t>
            </a:fld>
            <a:endParaRPr lang="en-US"/>
          </a:p>
        </p:txBody>
      </p:sp>
    </p:spTree>
    <p:extLst>
      <p:ext uri="{BB962C8B-B14F-4D97-AF65-F5344CB8AC3E}">
        <p14:creationId xmlns:p14="http://schemas.microsoft.com/office/powerpoint/2010/main" val="2598985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210DB-39CA-E3D5-A5EF-5FAD04F4AC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87D452-240D-7B92-A1AB-D5F4D82E39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7993CB-706B-98A9-054C-7CEAACEFD2F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08CAC23-EBA6-9B26-9494-5223B4F539BE}"/>
              </a:ext>
            </a:extLst>
          </p:cNvPr>
          <p:cNvSpPr>
            <a:spLocks noGrp="1"/>
          </p:cNvSpPr>
          <p:nvPr>
            <p:ph type="sldNum" sz="quarter" idx="5"/>
          </p:nvPr>
        </p:nvSpPr>
        <p:spPr/>
        <p:txBody>
          <a:bodyPr/>
          <a:lstStyle/>
          <a:p>
            <a:fld id="{D86F3A04-FEA3-463B-A2D7-154F98C3C600}" type="slidenum">
              <a:rPr lang="en-US" smtClean="0"/>
              <a:t>2</a:t>
            </a:fld>
            <a:endParaRPr lang="en-US"/>
          </a:p>
        </p:txBody>
      </p:sp>
    </p:spTree>
    <p:extLst>
      <p:ext uri="{BB962C8B-B14F-4D97-AF65-F5344CB8AC3E}">
        <p14:creationId xmlns:p14="http://schemas.microsoft.com/office/powerpoint/2010/main" val="3843678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B5D0B-6477-63F1-AFAA-4A97DE6BBF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A01024-1C5A-66DF-B28B-F39741E4D8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C32EFC-0958-E615-3397-336C79B5C2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AA93151-2D9A-5326-9F62-112AC88F6987}"/>
              </a:ext>
            </a:extLst>
          </p:cNvPr>
          <p:cNvSpPr>
            <a:spLocks noGrp="1"/>
          </p:cNvSpPr>
          <p:nvPr>
            <p:ph type="sldNum" sz="quarter" idx="5"/>
          </p:nvPr>
        </p:nvSpPr>
        <p:spPr/>
        <p:txBody>
          <a:bodyPr/>
          <a:lstStyle/>
          <a:p>
            <a:fld id="{D86F3A04-FEA3-463B-A2D7-154F98C3C600}" type="slidenum">
              <a:rPr lang="en-US" smtClean="0"/>
              <a:t>3</a:t>
            </a:fld>
            <a:endParaRPr lang="en-US"/>
          </a:p>
        </p:txBody>
      </p:sp>
    </p:spTree>
    <p:extLst>
      <p:ext uri="{BB962C8B-B14F-4D97-AF65-F5344CB8AC3E}">
        <p14:creationId xmlns:p14="http://schemas.microsoft.com/office/powerpoint/2010/main" val="3493307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1A50E-8B95-D8CF-3C0D-1508CDD9B3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BFF80A-E0C8-3A0F-3755-20555FE272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37ABB4-C0B0-C2F7-1112-1B2B5F93F0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A8522E7-5ABF-F5DE-5EFE-C2D204A72F23}"/>
              </a:ext>
            </a:extLst>
          </p:cNvPr>
          <p:cNvSpPr>
            <a:spLocks noGrp="1"/>
          </p:cNvSpPr>
          <p:nvPr>
            <p:ph type="sldNum" sz="quarter" idx="5"/>
          </p:nvPr>
        </p:nvSpPr>
        <p:spPr/>
        <p:txBody>
          <a:bodyPr/>
          <a:lstStyle/>
          <a:p>
            <a:fld id="{D86F3A04-FEA3-463B-A2D7-154F98C3C600}" type="slidenum">
              <a:rPr lang="en-US" smtClean="0"/>
              <a:t>4</a:t>
            </a:fld>
            <a:endParaRPr lang="en-US"/>
          </a:p>
        </p:txBody>
      </p:sp>
    </p:spTree>
    <p:extLst>
      <p:ext uri="{BB962C8B-B14F-4D97-AF65-F5344CB8AC3E}">
        <p14:creationId xmlns:p14="http://schemas.microsoft.com/office/powerpoint/2010/main" val="36588623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5A339-9FF7-9F73-C942-21301B2B0B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6EC806-27BC-808A-EB63-C721B68D2D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4B37DD-35CF-8281-653D-036D23C1B9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6A9BD9-A4A4-F0C4-EC5C-09960DF68C8B}"/>
              </a:ext>
            </a:extLst>
          </p:cNvPr>
          <p:cNvSpPr>
            <a:spLocks noGrp="1"/>
          </p:cNvSpPr>
          <p:nvPr>
            <p:ph type="sldNum" sz="quarter" idx="5"/>
          </p:nvPr>
        </p:nvSpPr>
        <p:spPr/>
        <p:txBody>
          <a:bodyPr/>
          <a:lstStyle/>
          <a:p>
            <a:fld id="{D86F3A04-FEA3-463B-A2D7-154F98C3C600}" type="slidenum">
              <a:rPr lang="en-US" smtClean="0"/>
              <a:t>5</a:t>
            </a:fld>
            <a:endParaRPr lang="en-US"/>
          </a:p>
        </p:txBody>
      </p:sp>
    </p:spTree>
    <p:extLst>
      <p:ext uri="{BB962C8B-B14F-4D97-AF65-F5344CB8AC3E}">
        <p14:creationId xmlns:p14="http://schemas.microsoft.com/office/powerpoint/2010/main" val="32306931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10705-CF68-BE9B-95E5-0ADF931C54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C94FE2-8FF5-DFD8-48C7-B6EE7D268C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1F61C4-15CC-C132-9FC3-961611125C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EB38D5-75E1-93F1-DCB0-0430523E87C2}"/>
              </a:ext>
            </a:extLst>
          </p:cNvPr>
          <p:cNvSpPr>
            <a:spLocks noGrp="1"/>
          </p:cNvSpPr>
          <p:nvPr>
            <p:ph type="sldNum" sz="quarter" idx="5"/>
          </p:nvPr>
        </p:nvSpPr>
        <p:spPr/>
        <p:txBody>
          <a:bodyPr/>
          <a:lstStyle/>
          <a:p>
            <a:fld id="{D86F3A04-FEA3-463B-A2D7-154F98C3C600}" type="slidenum">
              <a:rPr lang="en-US" smtClean="0"/>
              <a:t>6</a:t>
            </a:fld>
            <a:endParaRPr lang="en-US"/>
          </a:p>
        </p:txBody>
      </p:sp>
    </p:spTree>
    <p:extLst>
      <p:ext uri="{BB962C8B-B14F-4D97-AF65-F5344CB8AC3E}">
        <p14:creationId xmlns:p14="http://schemas.microsoft.com/office/powerpoint/2010/main" val="37111336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821CD-78C7-B1FB-2199-3C8DADD717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AF32E1-8BEA-6567-F264-BAAB282FD1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06D07D-C407-B552-876B-D5F90996BCF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3E2F6B3-DADD-9E8C-F65F-CF07A9BFDA4C}"/>
              </a:ext>
            </a:extLst>
          </p:cNvPr>
          <p:cNvSpPr>
            <a:spLocks noGrp="1"/>
          </p:cNvSpPr>
          <p:nvPr>
            <p:ph type="sldNum" sz="quarter" idx="5"/>
          </p:nvPr>
        </p:nvSpPr>
        <p:spPr/>
        <p:txBody>
          <a:bodyPr/>
          <a:lstStyle/>
          <a:p>
            <a:fld id="{D86F3A04-FEA3-463B-A2D7-154F98C3C600}" type="slidenum">
              <a:rPr lang="en-US" smtClean="0"/>
              <a:t>7</a:t>
            </a:fld>
            <a:endParaRPr lang="en-US"/>
          </a:p>
        </p:txBody>
      </p:sp>
    </p:spTree>
    <p:extLst>
      <p:ext uri="{BB962C8B-B14F-4D97-AF65-F5344CB8AC3E}">
        <p14:creationId xmlns:p14="http://schemas.microsoft.com/office/powerpoint/2010/main" val="2658121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D7E03-46FF-3D86-1063-6EDF80BCAA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C0D9DE-4852-579D-A32F-BAC2485DCD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695572-9DDC-6026-AA61-D79A2767F59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16ADC6A-BD54-3864-7C04-E9E18D54F5A8}"/>
              </a:ext>
            </a:extLst>
          </p:cNvPr>
          <p:cNvSpPr>
            <a:spLocks noGrp="1"/>
          </p:cNvSpPr>
          <p:nvPr>
            <p:ph type="sldNum" sz="quarter" idx="5"/>
          </p:nvPr>
        </p:nvSpPr>
        <p:spPr/>
        <p:txBody>
          <a:bodyPr/>
          <a:lstStyle/>
          <a:p>
            <a:fld id="{D86F3A04-FEA3-463B-A2D7-154F98C3C600}" type="slidenum">
              <a:rPr lang="en-US" smtClean="0"/>
              <a:t>8</a:t>
            </a:fld>
            <a:endParaRPr lang="en-US"/>
          </a:p>
        </p:txBody>
      </p:sp>
    </p:spTree>
    <p:extLst>
      <p:ext uri="{BB962C8B-B14F-4D97-AF65-F5344CB8AC3E}">
        <p14:creationId xmlns:p14="http://schemas.microsoft.com/office/powerpoint/2010/main" val="13953304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3CB05-F9EF-DB9D-12B7-20BCEF4A02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E778C9-8054-7E35-280A-40E9ED7F75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25746E-F6DB-C82C-D860-32CF0180691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1B3741C-807A-4F00-0084-02395D0FABC2}"/>
              </a:ext>
            </a:extLst>
          </p:cNvPr>
          <p:cNvSpPr>
            <a:spLocks noGrp="1"/>
          </p:cNvSpPr>
          <p:nvPr>
            <p:ph type="sldNum" sz="quarter" idx="5"/>
          </p:nvPr>
        </p:nvSpPr>
        <p:spPr/>
        <p:txBody>
          <a:bodyPr/>
          <a:lstStyle/>
          <a:p>
            <a:fld id="{D86F3A04-FEA3-463B-A2D7-154F98C3C600}" type="slidenum">
              <a:rPr lang="en-US" smtClean="0"/>
              <a:t>9</a:t>
            </a:fld>
            <a:endParaRPr lang="en-US"/>
          </a:p>
        </p:txBody>
      </p:sp>
    </p:spTree>
    <p:extLst>
      <p:ext uri="{BB962C8B-B14F-4D97-AF65-F5344CB8AC3E}">
        <p14:creationId xmlns:p14="http://schemas.microsoft.com/office/powerpoint/2010/main" val="20950016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014B1-72F8-F3EB-0215-F862B1DADE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787D5D-73E6-64DC-1D85-85C9D418AB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A0245C-8BC0-2A26-4CCE-5269C41782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0DAFB26-03A6-D7CB-6038-A1E81A1117EF}"/>
              </a:ext>
            </a:extLst>
          </p:cNvPr>
          <p:cNvSpPr>
            <a:spLocks noGrp="1"/>
          </p:cNvSpPr>
          <p:nvPr>
            <p:ph type="sldNum" sz="quarter" idx="5"/>
          </p:nvPr>
        </p:nvSpPr>
        <p:spPr/>
        <p:txBody>
          <a:bodyPr/>
          <a:lstStyle/>
          <a:p>
            <a:fld id="{D86F3A04-FEA3-463B-A2D7-154F98C3C600}" type="slidenum">
              <a:rPr lang="en-US" smtClean="0"/>
              <a:t>10</a:t>
            </a:fld>
            <a:endParaRPr lang="en-US"/>
          </a:p>
        </p:txBody>
      </p:sp>
    </p:spTree>
    <p:extLst>
      <p:ext uri="{BB962C8B-B14F-4D97-AF65-F5344CB8AC3E}">
        <p14:creationId xmlns:p14="http://schemas.microsoft.com/office/powerpoint/2010/main" val="18440686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E622F-D8B4-78BE-C0AA-E73A1ED691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E7E17C-7D57-0E69-5975-582F32D4C2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090189-04D1-FCD0-AE57-09E4D86F12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4CC9CD3-5E7C-8385-59ED-D7339B977D3F}"/>
              </a:ext>
            </a:extLst>
          </p:cNvPr>
          <p:cNvSpPr>
            <a:spLocks noGrp="1"/>
          </p:cNvSpPr>
          <p:nvPr>
            <p:ph type="sldNum" sz="quarter" idx="5"/>
          </p:nvPr>
        </p:nvSpPr>
        <p:spPr/>
        <p:txBody>
          <a:bodyPr/>
          <a:lstStyle/>
          <a:p>
            <a:fld id="{D86F3A04-FEA3-463B-A2D7-154F98C3C600}" type="slidenum">
              <a:rPr lang="en-US" smtClean="0"/>
              <a:t>11</a:t>
            </a:fld>
            <a:endParaRPr lang="en-US"/>
          </a:p>
        </p:txBody>
      </p:sp>
    </p:spTree>
    <p:extLst>
      <p:ext uri="{BB962C8B-B14F-4D97-AF65-F5344CB8AC3E}">
        <p14:creationId xmlns:p14="http://schemas.microsoft.com/office/powerpoint/2010/main" val="3985009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71FB5-CC52-86BC-67CF-1C9E8103974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C3FE5E1-8D2D-30FC-23F5-C603BB5073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9600D8-6031-6522-173A-8A0B8F2FD508}"/>
              </a:ext>
            </a:extLst>
          </p:cNvPr>
          <p:cNvSpPr>
            <a:spLocks noGrp="1"/>
          </p:cNvSpPr>
          <p:nvPr>
            <p:ph type="dt" sz="half" idx="10"/>
          </p:nvPr>
        </p:nvSpPr>
        <p:spPr/>
        <p:txBody>
          <a:bodyPr/>
          <a:lstStyle/>
          <a:p>
            <a:fld id="{DF218AB3-7518-4972-9E89-67633228276E}" type="datetimeFigureOut">
              <a:rPr lang="en-US" smtClean="0"/>
              <a:t>10/11/2026</a:t>
            </a:fld>
            <a:endParaRPr lang="en-US"/>
          </a:p>
        </p:txBody>
      </p:sp>
      <p:sp>
        <p:nvSpPr>
          <p:cNvPr id="5" name="Footer Placeholder 4">
            <a:extLst>
              <a:ext uri="{FF2B5EF4-FFF2-40B4-BE49-F238E27FC236}">
                <a16:creationId xmlns:a16="http://schemas.microsoft.com/office/drawing/2014/main" id="{DAAA386F-6B6C-1655-66D4-05E1214474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D14FAA-AE32-1E45-B07D-5EAAFD9AA9DB}"/>
              </a:ext>
            </a:extLst>
          </p:cNvPr>
          <p:cNvSpPr>
            <a:spLocks noGrp="1"/>
          </p:cNvSpPr>
          <p:nvPr>
            <p:ph type="sldNum" sz="quarter" idx="12"/>
          </p:nvPr>
        </p:nvSpPr>
        <p:spPr/>
        <p:txBody>
          <a:bodyPr/>
          <a:lstStyle/>
          <a:p>
            <a:fld id="{170C80DA-ABB5-4CE5-91D9-6A1BFD587240}" type="slidenum">
              <a:rPr lang="en-US" smtClean="0"/>
              <a:t>‹#›</a:t>
            </a:fld>
            <a:endParaRPr lang="en-US"/>
          </a:p>
        </p:txBody>
      </p:sp>
    </p:spTree>
    <p:extLst>
      <p:ext uri="{BB962C8B-B14F-4D97-AF65-F5344CB8AC3E}">
        <p14:creationId xmlns:p14="http://schemas.microsoft.com/office/powerpoint/2010/main" val="8515479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47595-7972-8702-8A0D-875965946F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B369DD-AEC7-1203-B759-60B2E3FF9C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2B58EB-4D8D-872B-8E6B-D2ECF1CA8F48}"/>
              </a:ext>
            </a:extLst>
          </p:cNvPr>
          <p:cNvSpPr>
            <a:spLocks noGrp="1"/>
          </p:cNvSpPr>
          <p:nvPr>
            <p:ph type="dt" sz="half" idx="10"/>
          </p:nvPr>
        </p:nvSpPr>
        <p:spPr/>
        <p:txBody>
          <a:bodyPr/>
          <a:lstStyle/>
          <a:p>
            <a:fld id="{DF218AB3-7518-4972-9E89-67633228276E}" type="datetimeFigureOut">
              <a:rPr lang="en-US" smtClean="0"/>
              <a:t>10/11/2026</a:t>
            </a:fld>
            <a:endParaRPr lang="en-US"/>
          </a:p>
        </p:txBody>
      </p:sp>
      <p:sp>
        <p:nvSpPr>
          <p:cNvPr id="5" name="Footer Placeholder 4">
            <a:extLst>
              <a:ext uri="{FF2B5EF4-FFF2-40B4-BE49-F238E27FC236}">
                <a16:creationId xmlns:a16="http://schemas.microsoft.com/office/drawing/2014/main" id="{B0FEADB0-6C04-AEBF-C60D-A341479E3C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8716A9-F8ED-E4BE-7E1A-E7AD264DF214}"/>
              </a:ext>
            </a:extLst>
          </p:cNvPr>
          <p:cNvSpPr>
            <a:spLocks noGrp="1"/>
          </p:cNvSpPr>
          <p:nvPr>
            <p:ph type="sldNum" sz="quarter" idx="12"/>
          </p:nvPr>
        </p:nvSpPr>
        <p:spPr/>
        <p:txBody>
          <a:bodyPr/>
          <a:lstStyle/>
          <a:p>
            <a:fld id="{170C80DA-ABB5-4CE5-91D9-6A1BFD587240}" type="slidenum">
              <a:rPr lang="en-US" smtClean="0"/>
              <a:t>‹#›</a:t>
            </a:fld>
            <a:endParaRPr lang="en-US"/>
          </a:p>
        </p:txBody>
      </p:sp>
    </p:spTree>
    <p:extLst>
      <p:ext uri="{BB962C8B-B14F-4D97-AF65-F5344CB8AC3E}">
        <p14:creationId xmlns:p14="http://schemas.microsoft.com/office/powerpoint/2010/main" val="1140917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29E31-DFC9-4B06-C55E-A41E641C18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67BCCE2-6250-5093-CF9C-D0AE080CF67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EFE7DE-AD3B-9305-FD4B-33032CF238D3}"/>
              </a:ext>
            </a:extLst>
          </p:cNvPr>
          <p:cNvSpPr>
            <a:spLocks noGrp="1"/>
          </p:cNvSpPr>
          <p:nvPr>
            <p:ph type="dt" sz="half" idx="10"/>
          </p:nvPr>
        </p:nvSpPr>
        <p:spPr/>
        <p:txBody>
          <a:bodyPr/>
          <a:lstStyle/>
          <a:p>
            <a:fld id="{DF218AB3-7518-4972-9E89-67633228276E}" type="datetimeFigureOut">
              <a:rPr lang="en-US" smtClean="0"/>
              <a:t>10/11/2026</a:t>
            </a:fld>
            <a:endParaRPr lang="en-US"/>
          </a:p>
        </p:txBody>
      </p:sp>
      <p:sp>
        <p:nvSpPr>
          <p:cNvPr id="5" name="Footer Placeholder 4">
            <a:extLst>
              <a:ext uri="{FF2B5EF4-FFF2-40B4-BE49-F238E27FC236}">
                <a16:creationId xmlns:a16="http://schemas.microsoft.com/office/drawing/2014/main" id="{180619CE-4B8D-0225-D22A-5267859EB2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A523AA-587C-9299-CDB0-8BF0AB069F05}"/>
              </a:ext>
            </a:extLst>
          </p:cNvPr>
          <p:cNvSpPr>
            <a:spLocks noGrp="1"/>
          </p:cNvSpPr>
          <p:nvPr>
            <p:ph type="sldNum" sz="quarter" idx="12"/>
          </p:nvPr>
        </p:nvSpPr>
        <p:spPr/>
        <p:txBody>
          <a:bodyPr/>
          <a:lstStyle/>
          <a:p>
            <a:fld id="{170C80DA-ABB5-4CE5-91D9-6A1BFD587240}" type="slidenum">
              <a:rPr lang="en-US" smtClean="0"/>
              <a:t>‹#›</a:t>
            </a:fld>
            <a:endParaRPr lang="en-US"/>
          </a:p>
        </p:txBody>
      </p:sp>
    </p:spTree>
    <p:extLst>
      <p:ext uri="{BB962C8B-B14F-4D97-AF65-F5344CB8AC3E}">
        <p14:creationId xmlns:p14="http://schemas.microsoft.com/office/powerpoint/2010/main" val="2198564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91A90-5B05-B8B7-9221-F53E46641B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3C967A-F66A-954D-68CC-163758AB44A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C6D3C8D-6BDD-F471-CF32-BF88A185326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537C573-CB97-51DA-FDD8-647A1983C632}"/>
              </a:ext>
            </a:extLst>
          </p:cNvPr>
          <p:cNvSpPr>
            <a:spLocks noGrp="1"/>
          </p:cNvSpPr>
          <p:nvPr>
            <p:ph type="dt" sz="half" idx="10"/>
          </p:nvPr>
        </p:nvSpPr>
        <p:spPr/>
        <p:txBody>
          <a:bodyPr/>
          <a:lstStyle/>
          <a:p>
            <a:fld id="{DF218AB3-7518-4972-9E89-67633228276E}" type="datetimeFigureOut">
              <a:rPr lang="en-US" smtClean="0"/>
              <a:t>10/11/2026</a:t>
            </a:fld>
            <a:endParaRPr lang="en-US"/>
          </a:p>
        </p:txBody>
      </p:sp>
      <p:sp>
        <p:nvSpPr>
          <p:cNvPr id="6" name="Footer Placeholder 5">
            <a:extLst>
              <a:ext uri="{FF2B5EF4-FFF2-40B4-BE49-F238E27FC236}">
                <a16:creationId xmlns:a16="http://schemas.microsoft.com/office/drawing/2014/main" id="{0266A475-ADE5-7058-B121-A68D8F9A89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BBD067-8A1B-C391-A9BC-BE3FA20B9D17}"/>
              </a:ext>
            </a:extLst>
          </p:cNvPr>
          <p:cNvSpPr>
            <a:spLocks noGrp="1"/>
          </p:cNvSpPr>
          <p:nvPr>
            <p:ph type="sldNum" sz="quarter" idx="12"/>
          </p:nvPr>
        </p:nvSpPr>
        <p:spPr/>
        <p:txBody>
          <a:bodyPr/>
          <a:lstStyle/>
          <a:p>
            <a:fld id="{170C80DA-ABB5-4CE5-91D9-6A1BFD587240}" type="slidenum">
              <a:rPr lang="en-US" smtClean="0"/>
              <a:t>‹#›</a:t>
            </a:fld>
            <a:endParaRPr lang="en-US"/>
          </a:p>
        </p:txBody>
      </p:sp>
    </p:spTree>
    <p:extLst>
      <p:ext uri="{BB962C8B-B14F-4D97-AF65-F5344CB8AC3E}">
        <p14:creationId xmlns:p14="http://schemas.microsoft.com/office/powerpoint/2010/main" val="1985375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5B223-FCAD-8863-9913-42842E9D695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C7F9E8-609A-3616-F071-4A8D456C39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F7F52A3-6F3F-69EB-BDB2-85443AD8D7D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84BAD11-E68D-5D2E-6FA1-D451D8DD5F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31B0AD3-270A-B270-5CAD-A249088D9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C7789D-5E15-223D-B678-EDF3B3E9574D}"/>
              </a:ext>
            </a:extLst>
          </p:cNvPr>
          <p:cNvSpPr>
            <a:spLocks noGrp="1"/>
          </p:cNvSpPr>
          <p:nvPr>
            <p:ph type="dt" sz="half" idx="10"/>
          </p:nvPr>
        </p:nvSpPr>
        <p:spPr/>
        <p:txBody>
          <a:bodyPr/>
          <a:lstStyle/>
          <a:p>
            <a:fld id="{DF218AB3-7518-4972-9E89-67633228276E}" type="datetimeFigureOut">
              <a:rPr lang="en-US" smtClean="0"/>
              <a:t>10/11/2026</a:t>
            </a:fld>
            <a:endParaRPr lang="en-US"/>
          </a:p>
        </p:txBody>
      </p:sp>
      <p:sp>
        <p:nvSpPr>
          <p:cNvPr id="8" name="Footer Placeholder 7">
            <a:extLst>
              <a:ext uri="{FF2B5EF4-FFF2-40B4-BE49-F238E27FC236}">
                <a16:creationId xmlns:a16="http://schemas.microsoft.com/office/drawing/2014/main" id="{0D95A9C6-888C-78F5-D4A7-B56DD242073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2EEB5D2-B294-49AE-1325-6D6611FDA00B}"/>
              </a:ext>
            </a:extLst>
          </p:cNvPr>
          <p:cNvSpPr>
            <a:spLocks noGrp="1"/>
          </p:cNvSpPr>
          <p:nvPr>
            <p:ph type="sldNum" sz="quarter" idx="12"/>
          </p:nvPr>
        </p:nvSpPr>
        <p:spPr/>
        <p:txBody>
          <a:bodyPr/>
          <a:lstStyle/>
          <a:p>
            <a:fld id="{170C80DA-ABB5-4CE5-91D9-6A1BFD587240}" type="slidenum">
              <a:rPr lang="en-US" smtClean="0"/>
              <a:t>‹#›</a:t>
            </a:fld>
            <a:endParaRPr lang="en-US"/>
          </a:p>
        </p:txBody>
      </p:sp>
    </p:spTree>
    <p:extLst>
      <p:ext uri="{BB962C8B-B14F-4D97-AF65-F5344CB8AC3E}">
        <p14:creationId xmlns:p14="http://schemas.microsoft.com/office/powerpoint/2010/main" val="182781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FD10F-BFBE-765E-BE98-5A13619B4E0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48C67E4-455E-FCB2-BE9A-22B505D9D6E6}"/>
              </a:ext>
            </a:extLst>
          </p:cNvPr>
          <p:cNvSpPr>
            <a:spLocks noGrp="1"/>
          </p:cNvSpPr>
          <p:nvPr>
            <p:ph type="dt" sz="half" idx="10"/>
          </p:nvPr>
        </p:nvSpPr>
        <p:spPr/>
        <p:txBody>
          <a:bodyPr/>
          <a:lstStyle/>
          <a:p>
            <a:fld id="{DF218AB3-7518-4972-9E89-67633228276E}" type="datetimeFigureOut">
              <a:rPr lang="en-US" smtClean="0"/>
              <a:t>10/11/2026</a:t>
            </a:fld>
            <a:endParaRPr lang="en-US"/>
          </a:p>
        </p:txBody>
      </p:sp>
      <p:sp>
        <p:nvSpPr>
          <p:cNvPr id="4" name="Footer Placeholder 3">
            <a:extLst>
              <a:ext uri="{FF2B5EF4-FFF2-40B4-BE49-F238E27FC236}">
                <a16:creationId xmlns:a16="http://schemas.microsoft.com/office/drawing/2014/main" id="{5AD4CAB0-A43F-2ED7-4B27-AECD532510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73CF01-65BC-FF94-7A74-014F54E5A302}"/>
              </a:ext>
            </a:extLst>
          </p:cNvPr>
          <p:cNvSpPr>
            <a:spLocks noGrp="1"/>
          </p:cNvSpPr>
          <p:nvPr>
            <p:ph type="sldNum" sz="quarter" idx="12"/>
          </p:nvPr>
        </p:nvSpPr>
        <p:spPr/>
        <p:txBody>
          <a:bodyPr/>
          <a:lstStyle/>
          <a:p>
            <a:fld id="{170C80DA-ABB5-4CE5-91D9-6A1BFD587240}" type="slidenum">
              <a:rPr lang="en-US" smtClean="0"/>
              <a:t>‹#›</a:t>
            </a:fld>
            <a:endParaRPr lang="en-US"/>
          </a:p>
        </p:txBody>
      </p:sp>
    </p:spTree>
    <p:extLst>
      <p:ext uri="{BB962C8B-B14F-4D97-AF65-F5344CB8AC3E}">
        <p14:creationId xmlns:p14="http://schemas.microsoft.com/office/powerpoint/2010/main" val="4199063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E38B37-F660-3056-F8A8-8D94A13BD8BD}"/>
              </a:ext>
            </a:extLst>
          </p:cNvPr>
          <p:cNvSpPr>
            <a:spLocks noGrp="1"/>
          </p:cNvSpPr>
          <p:nvPr>
            <p:ph type="dt" sz="half" idx="10"/>
          </p:nvPr>
        </p:nvSpPr>
        <p:spPr/>
        <p:txBody>
          <a:bodyPr/>
          <a:lstStyle/>
          <a:p>
            <a:fld id="{DF218AB3-7518-4972-9E89-67633228276E}" type="datetimeFigureOut">
              <a:rPr lang="en-US" smtClean="0"/>
              <a:t>10/11/2026</a:t>
            </a:fld>
            <a:endParaRPr lang="en-US"/>
          </a:p>
        </p:txBody>
      </p:sp>
      <p:sp>
        <p:nvSpPr>
          <p:cNvPr id="3" name="Footer Placeholder 2">
            <a:extLst>
              <a:ext uri="{FF2B5EF4-FFF2-40B4-BE49-F238E27FC236}">
                <a16:creationId xmlns:a16="http://schemas.microsoft.com/office/drawing/2014/main" id="{E7980E7A-B8D0-4B1B-4562-FA59A5A68F6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70D8D3D-8CBC-F2F8-F606-FE2900BE827A}"/>
              </a:ext>
            </a:extLst>
          </p:cNvPr>
          <p:cNvSpPr>
            <a:spLocks noGrp="1"/>
          </p:cNvSpPr>
          <p:nvPr>
            <p:ph type="sldNum" sz="quarter" idx="12"/>
          </p:nvPr>
        </p:nvSpPr>
        <p:spPr/>
        <p:txBody>
          <a:bodyPr/>
          <a:lstStyle/>
          <a:p>
            <a:fld id="{170C80DA-ABB5-4CE5-91D9-6A1BFD587240}" type="slidenum">
              <a:rPr lang="en-US" smtClean="0"/>
              <a:t>‹#›</a:t>
            </a:fld>
            <a:endParaRPr lang="en-US"/>
          </a:p>
        </p:txBody>
      </p:sp>
    </p:spTree>
    <p:extLst>
      <p:ext uri="{BB962C8B-B14F-4D97-AF65-F5344CB8AC3E}">
        <p14:creationId xmlns:p14="http://schemas.microsoft.com/office/powerpoint/2010/main" val="8623909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55623-F4B4-D880-14B9-3C25338261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E66E49E-DD7A-1583-18B6-59AC4A37BA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B32CD36-A0D0-8810-2905-178899B77B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6EEBA7-FA66-249A-AB70-155BF70E5580}"/>
              </a:ext>
            </a:extLst>
          </p:cNvPr>
          <p:cNvSpPr>
            <a:spLocks noGrp="1"/>
          </p:cNvSpPr>
          <p:nvPr>
            <p:ph type="dt" sz="half" idx="10"/>
          </p:nvPr>
        </p:nvSpPr>
        <p:spPr/>
        <p:txBody>
          <a:bodyPr/>
          <a:lstStyle/>
          <a:p>
            <a:fld id="{DF218AB3-7518-4972-9E89-67633228276E}" type="datetimeFigureOut">
              <a:rPr lang="en-US" smtClean="0"/>
              <a:t>10/11/2026</a:t>
            </a:fld>
            <a:endParaRPr lang="en-US"/>
          </a:p>
        </p:txBody>
      </p:sp>
      <p:sp>
        <p:nvSpPr>
          <p:cNvPr id="6" name="Footer Placeholder 5">
            <a:extLst>
              <a:ext uri="{FF2B5EF4-FFF2-40B4-BE49-F238E27FC236}">
                <a16:creationId xmlns:a16="http://schemas.microsoft.com/office/drawing/2014/main" id="{D5BB0A24-139A-FA0E-F574-4746AC0D92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F43527-2CCF-6853-7B3D-996B9A895AD0}"/>
              </a:ext>
            </a:extLst>
          </p:cNvPr>
          <p:cNvSpPr>
            <a:spLocks noGrp="1"/>
          </p:cNvSpPr>
          <p:nvPr>
            <p:ph type="sldNum" sz="quarter" idx="12"/>
          </p:nvPr>
        </p:nvSpPr>
        <p:spPr/>
        <p:txBody>
          <a:bodyPr/>
          <a:lstStyle/>
          <a:p>
            <a:fld id="{170C80DA-ABB5-4CE5-91D9-6A1BFD587240}" type="slidenum">
              <a:rPr lang="en-US" smtClean="0"/>
              <a:t>‹#›</a:t>
            </a:fld>
            <a:endParaRPr lang="en-US"/>
          </a:p>
        </p:txBody>
      </p:sp>
    </p:spTree>
    <p:extLst>
      <p:ext uri="{BB962C8B-B14F-4D97-AF65-F5344CB8AC3E}">
        <p14:creationId xmlns:p14="http://schemas.microsoft.com/office/powerpoint/2010/main" val="48626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02EED-E1BA-08BB-45D6-C2CBF3BBF4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E25FB4F-0EDB-6BFD-40B3-434FD71428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50E223C-1EFF-17D5-A69B-7BA223B486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514481-FF7E-3423-4872-7C9CB7746C6B}"/>
              </a:ext>
            </a:extLst>
          </p:cNvPr>
          <p:cNvSpPr>
            <a:spLocks noGrp="1"/>
          </p:cNvSpPr>
          <p:nvPr>
            <p:ph type="dt" sz="half" idx="10"/>
          </p:nvPr>
        </p:nvSpPr>
        <p:spPr/>
        <p:txBody>
          <a:bodyPr/>
          <a:lstStyle/>
          <a:p>
            <a:fld id="{DF218AB3-7518-4972-9E89-67633228276E}" type="datetimeFigureOut">
              <a:rPr lang="en-US" smtClean="0"/>
              <a:t>10/11/2026</a:t>
            </a:fld>
            <a:endParaRPr lang="en-US"/>
          </a:p>
        </p:txBody>
      </p:sp>
      <p:sp>
        <p:nvSpPr>
          <p:cNvPr id="6" name="Footer Placeholder 5">
            <a:extLst>
              <a:ext uri="{FF2B5EF4-FFF2-40B4-BE49-F238E27FC236}">
                <a16:creationId xmlns:a16="http://schemas.microsoft.com/office/drawing/2014/main" id="{B5649E1E-A935-CD75-2E7D-98CEB90314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55C93C-6348-3F18-5550-6739066E5656}"/>
              </a:ext>
            </a:extLst>
          </p:cNvPr>
          <p:cNvSpPr>
            <a:spLocks noGrp="1"/>
          </p:cNvSpPr>
          <p:nvPr>
            <p:ph type="sldNum" sz="quarter" idx="12"/>
          </p:nvPr>
        </p:nvSpPr>
        <p:spPr/>
        <p:txBody>
          <a:bodyPr/>
          <a:lstStyle/>
          <a:p>
            <a:fld id="{170C80DA-ABB5-4CE5-91D9-6A1BFD587240}" type="slidenum">
              <a:rPr lang="en-US" smtClean="0"/>
              <a:t>‹#›</a:t>
            </a:fld>
            <a:endParaRPr lang="en-US"/>
          </a:p>
        </p:txBody>
      </p:sp>
    </p:spTree>
    <p:extLst>
      <p:ext uri="{BB962C8B-B14F-4D97-AF65-F5344CB8AC3E}">
        <p14:creationId xmlns:p14="http://schemas.microsoft.com/office/powerpoint/2010/main" val="1821411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522AC-3130-9B09-4AA0-CFFC40217F2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0603EED-F828-FA22-9AF9-29B433E8E8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696974-C691-C0C8-DF0E-99BF7BBE6771}"/>
              </a:ext>
            </a:extLst>
          </p:cNvPr>
          <p:cNvSpPr>
            <a:spLocks noGrp="1"/>
          </p:cNvSpPr>
          <p:nvPr>
            <p:ph type="dt" sz="half" idx="10"/>
          </p:nvPr>
        </p:nvSpPr>
        <p:spPr/>
        <p:txBody>
          <a:bodyPr/>
          <a:lstStyle/>
          <a:p>
            <a:fld id="{DF218AB3-7518-4972-9E89-67633228276E}" type="datetimeFigureOut">
              <a:rPr lang="en-US" smtClean="0"/>
              <a:t>10/11/2026</a:t>
            </a:fld>
            <a:endParaRPr lang="en-US"/>
          </a:p>
        </p:txBody>
      </p:sp>
      <p:sp>
        <p:nvSpPr>
          <p:cNvPr id="5" name="Footer Placeholder 4">
            <a:extLst>
              <a:ext uri="{FF2B5EF4-FFF2-40B4-BE49-F238E27FC236}">
                <a16:creationId xmlns:a16="http://schemas.microsoft.com/office/drawing/2014/main" id="{67CA8574-1793-BF36-762A-F643002986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1DC748-C164-E23B-3921-898992AF8FB1}"/>
              </a:ext>
            </a:extLst>
          </p:cNvPr>
          <p:cNvSpPr>
            <a:spLocks noGrp="1"/>
          </p:cNvSpPr>
          <p:nvPr>
            <p:ph type="sldNum" sz="quarter" idx="12"/>
          </p:nvPr>
        </p:nvSpPr>
        <p:spPr/>
        <p:txBody>
          <a:bodyPr/>
          <a:lstStyle/>
          <a:p>
            <a:fld id="{170C80DA-ABB5-4CE5-91D9-6A1BFD587240}" type="slidenum">
              <a:rPr lang="en-US" smtClean="0"/>
              <a:t>‹#›</a:t>
            </a:fld>
            <a:endParaRPr lang="en-US"/>
          </a:p>
        </p:txBody>
      </p:sp>
    </p:spTree>
    <p:extLst>
      <p:ext uri="{BB962C8B-B14F-4D97-AF65-F5344CB8AC3E}">
        <p14:creationId xmlns:p14="http://schemas.microsoft.com/office/powerpoint/2010/main" val="1951651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509196-CEBC-9FD3-7D53-DDCF8B4BA91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5E31982-D446-9274-AE63-8D0EBC1F41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8E091D-4EC4-AFB5-C1F3-1CC4A21C67A2}"/>
              </a:ext>
            </a:extLst>
          </p:cNvPr>
          <p:cNvSpPr>
            <a:spLocks noGrp="1"/>
          </p:cNvSpPr>
          <p:nvPr>
            <p:ph type="dt" sz="half" idx="10"/>
          </p:nvPr>
        </p:nvSpPr>
        <p:spPr/>
        <p:txBody>
          <a:bodyPr/>
          <a:lstStyle/>
          <a:p>
            <a:fld id="{DF218AB3-7518-4972-9E89-67633228276E}" type="datetimeFigureOut">
              <a:rPr lang="en-US" smtClean="0"/>
              <a:t>10/11/2026</a:t>
            </a:fld>
            <a:endParaRPr lang="en-US"/>
          </a:p>
        </p:txBody>
      </p:sp>
      <p:sp>
        <p:nvSpPr>
          <p:cNvPr id="5" name="Footer Placeholder 4">
            <a:extLst>
              <a:ext uri="{FF2B5EF4-FFF2-40B4-BE49-F238E27FC236}">
                <a16:creationId xmlns:a16="http://schemas.microsoft.com/office/drawing/2014/main" id="{E4BA1E24-6195-E45A-9DE6-26C73F1DA6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337A70-8B42-8EDA-3FA3-6754CE18CDD3}"/>
              </a:ext>
            </a:extLst>
          </p:cNvPr>
          <p:cNvSpPr>
            <a:spLocks noGrp="1"/>
          </p:cNvSpPr>
          <p:nvPr>
            <p:ph type="sldNum" sz="quarter" idx="12"/>
          </p:nvPr>
        </p:nvSpPr>
        <p:spPr/>
        <p:txBody>
          <a:bodyPr/>
          <a:lstStyle/>
          <a:p>
            <a:fld id="{170C80DA-ABB5-4CE5-91D9-6A1BFD587240}" type="slidenum">
              <a:rPr lang="en-US" smtClean="0"/>
              <a:t>‹#›</a:t>
            </a:fld>
            <a:endParaRPr lang="en-US"/>
          </a:p>
        </p:txBody>
      </p:sp>
    </p:spTree>
    <p:extLst>
      <p:ext uri="{BB962C8B-B14F-4D97-AF65-F5344CB8AC3E}">
        <p14:creationId xmlns:p14="http://schemas.microsoft.com/office/powerpoint/2010/main" val="18114053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losing">
    <p:bg>
      <p:bgPr>
        <a:solidFill>
          <a:srgbClr val="1D417F"/>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E45A58EF-738C-B1BA-F49A-84ADB68F8A88}"/>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b="49858"/>
          <a:stretch/>
        </p:blipFill>
        <p:spPr>
          <a:xfrm>
            <a:off x="8401354" y="9452"/>
            <a:ext cx="2286000" cy="1146248"/>
          </a:xfrm>
          <a:prstGeom prst="rect">
            <a:avLst/>
          </a:prstGeom>
        </p:spPr>
      </p:pic>
      <p:pic>
        <p:nvPicPr>
          <p:cNvPr id="7" name="Graphic 6">
            <a:extLst>
              <a:ext uri="{FF2B5EF4-FFF2-40B4-BE49-F238E27FC236}">
                <a16:creationId xmlns:a16="http://schemas.microsoft.com/office/drawing/2014/main" id="{37F78E2C-6843-1373-E993-79393D858434}"/>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34180" b="49858"/>
          <a:stretch/>
        </p:blipFill>
        <p:spPr>
          <a:xfrm>
            <a:off x="10687351" y="9452"/>
            <a:ext cx="1504649" cy="1146248"/>
          </a:xfrm>
          <a:prstGeom prst="rect">
            <a:avLst/>
          </a:prstGeom>
        </p:spPr>
      </p:pic>
      <p:pic>
        <p:nvPicPr>
          <p:cNvPr id="8" name="Graphic 7">
            <a:extLst>
              <a:ext uri="{FF2B5EF4-FFF2-40B4-BE49-F238E27FC236}">
                <a16:creationId xmlns:a16="http://schemas.microsoft.com/office/drawing/2014/main" id="{9559DD38-C8CC-7B28-F492-ACB263A81476}"/>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 b="50186"/>
          <a:stretch/>
        </p:blipFill>
        <p:spPr>
          <a:xfrm rot="10800000">
            <a:off x="1504646" y="5731981"/>
            <a:ext cx="2286000" cy="1138718"/>
          </a:xfrm>
          <a:prstGeom prst="rect">
            <a:avLst/>
          </a:prstGeom>
        </p:spPr>
      </p:pic>
      <p:pic>
        <p:nvPicPr>
          <p:cNvPr id="9" name="Graphic 8">
            <a:extLst>
              <a:ext uri="{FF2B5EF4-FFF2-40B4-BE49-F238E27FC236}">
                <a16:creationId xmlns:a16="http://schemas.microsoft.com/office/drawing/2014/main" id="{8DEFF3B2-90E8-5D9B-CEA8-00B05000BF0E}"/>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34180" b="50186"/>
          <a:stretch/>
        </p:blipFill>
        <p:spPr>
          <a:xfrm rot="10800000">
            <a:off x="-3" y="5731980"/>
            <a:ext cx="1504649" cy="1138720"/>
          </a:xfrm>
          <a:prstGeom prst="rect">
            <a:avLst/>
          </a:prstGeom>
        </p:spPr>
      </p:pic>
    </p:spTree>
    <p:extLst>
      <p:ext uri="{BB962C8B-B14F-4D97-AF65-F5344CB8AC3E}">
        <p14:creationId xmlns:p14="http://schemas.microsoft.com/office/powerpoint/2010/main" val="508837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922EEB-1A0F-1A17-2921-CAAF09A410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438F083-7964-1DB4-86E0-DC630B289B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2C6E93-D710-EF67-8B9E-8BB75E18C3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F218AB3-7518-4972-9E89-67633228276E}" type="datetimeFigureOut">
              <a:rPr lang="en-US" smtClean="0"/>
              <a:t>10/11/2026</a:t>
            </a:fld>
            <a:endParaRPr lang="en-US"/>
          </a:p>
        </p:txBody>
      </p:sp>
      <p:sp>
        <p:nvSpPr>
          <p:cNvPr id="5" name="Footer Placeholder 4">
            <a:extLst>
              <a:ext uri="{FF2B5EF4-FFF2-40B4-BE49-F238E27FC236}">
                <a16:creationId xmlns:a16="http://schemas.microsoft.com/office/drawing/2014/main" id="{22187ABA-AC2F-EDB7-42B2-8910229223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CA7ABF0-6B43-1552-F85E-01480EFA30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70C80DA-ABB5-4CE5-91D9-6A1BFD587240}" type="slidenum">
              <a:rPr lang="en-US" smtClean="0"/>
              <a:t>‹#›</a:t>
            </a:fld>
            <a:endParaRPr lang="en-US"/>
          </a:p>
        </p:txBody>
      </p:sp>
    </p:spTree>
    <p:extLst>
      <p:ext uri="{BB962C8B-B14F-4D97-AF65-F5344CB8AC3E}">
        <p14:creationId xmlns:p14="http://schemas.microsoft.com/office/powerpoint/2010/main" val="7810844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4.sv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image" Target="../media/image11.sv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3.svg"/><Relationship Id="rId4" Type="http://schemas.openxmlformats.org/officeDocument/2006/relationships/image" Target="../media/image4.svg"/></Relationships>
</file>

<file path=ppt/slides/_rels/slide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1.svg"/></Relationships>
</file>

<file path=ppt/slides/_rels/slide1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12.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C6F95C0F-CAB8-3ED1-88E9-7FE1CD585F86}"/>
              </a:ext>
            </a:extLst>
          </p:cNvPr>
          <p:cNvSpPr/>
          <p:nvPr/>
        </p:nvSpPr>
        <p:spPr>
          <a:xfrm>
            <a:off x="10265671" y="-487680"/>
            <a:ext cx="2529840" cy="8054340"/>
          </a:xfrm>
          <a:custGeom>
            <a:avLst/>
            <a:gdLst>
              <a:gd name="csX0" fmla="*/ 144780 w 2529840"/>
              <a:gd name="csY0" fmla="*/ 144780 h 8054340"/>
              <a:gd name="csX1" fmla="*/ 1722120 w 2529840"/>
              <a:gd name="csY1" fmla="*/ 4244340 h 8054340"/>
              <a:gd name="csX2" fmla="*/ 0 w 2529840"/>
              <a:gd name="csY2" fmla="*/ 8054340 h 8054340"/>
              <a:gd name="csX3" fmla="*/ 2529840 w 2529840"/>
              <a:gd name="csY3" fmla="*/ 7345680 h 8054340"/>
              <a:gd name="csX4" fmla="*/ 1897380 w 2529840"/>
              <a:gd name="csY4" fmla="*/ 0 h 8054340"/>
              <a:gd name="csX5" fmla="*/ 274320 w 2529840"/>
              <a:gd name="csY5" fmla="*/ 434340 h 8054340"/>
              <a:gd name="csX6" fmla="*/ 144780 w 2529840"/>
              <a:gd name="csY6" fmla="*/ 144780 h 805434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29840" h="8054340">
                <a:moveTo>
                  <a:pt x="144780" y="144780"/>
                </a:moveTo>
                <a:lnTo>
                  <a:pt x="1722120" y="4244340"/>
                </a:lnTo>
                <a:lnTo>
                  <a:pt x="0" y="8054340"/>
                </a:lnTo>
                <a:lnTo>
                  <a:pt x="2529840" y="7345680"/>
                </a:lnTo>
                <a:lnTo>
                  <a:pt x="1897380" y="0"/>
                </a:lnTo>
                <a:lnTo>
                  <a:pt x="274320" y="434340"/>
                </a:lnTo>
                <a:lnTo>
                  <a:pt x="144780" y="144780"/>
                </a:lnTo>
                <a:close/>
              </a:path>
            </a:pathLst>
          </a:custGeom>
          <a:gradFill flip="none" rotWithShape="1">
            <a:gsLst>
              <a:gs pos="0">
                <a:srgbClr val="1D417F">
                  <a:shade val="30000"/>
                  <a:satMod val="115000"/>
                </a:srgbClr>
              </a:gs>
              <a:gs pos="50000">
                <a:srgbClr val="1D417F">
                  <a:shade val="67500"/>
                  <a:satMod val="115000"/>
                </a:srgbClr>
              </a:gs>
              <a:gs pos="100000">
                <a:srgbClr val="1D417F">
                  <a:shade val="100000"/>
                  <a:satMod val="115000"/>
                </a:srgbClr>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Almarai"/>
              </a:rPr>
              <a:t>v</a:t>
            </a:r>
          </a:p>
        </p:txBody>
      </p:sp>
      <p:grpSp>
        <p:nvGrpSpPr>
          <p:cNvPr id="11" name="Group 10">
            <a:extLst>
              <a:ext uri="{FF2B5EF4-FFF2-40B4-BE49-F238E27FC236}">
                <a16:creationId xmlns:a16="http://schemas.microsoft.com/office/drawing/2014/main" id="{DE6D9CDC-072D-67E5-118A-4F477B7F667B}"/>
              </a:ext>
            </a:extLst>
          </p:cNvPr>
          <p:cNvGrpSpPr/>
          <p:nvPr/>
        </p:nvGrpSpPr>
        <p:grpSpPr>
          <a:xfrm>
            <a:off x="5753100" y="1753410"/>
            <a:ext cx="5628773" cy="3907326"/>
            <a:chOff x="6262436" y="1753410"/>
            <a:chExt cx="5119437" cy="3553760"/>
          </a:xfrm>
        </p:grpSpPr>
        <p:sp>
          <p:nvSpPr>
            <p:cNvPr id="10" name="TextBox 9">
              <a:extLst>
                <a:ext uri="{FF2B5EF4-FFF2-40B4-BE49-F238E27FC236}">
                  <a16:creationId xmlns:a16="http://schemas.microsoft.com/office/drawing/2014/main" id="{22247143-B24D-139D-CE82-A919F9606928}"/>
                </a:ext>
              </a:extLst>
            </p:cNvPr>
            <p:cNvSpPr txBox="1"/>
            <p:nvPr/>
          </p:nvSpPr>
          <p:spPr>
            <a:xfrm>
              <a:off x="6262436" y="2655530"/>
              <a:ext cx="5119437" cy="1427625"/>
            </a:xfrm>
            <a:prstGeom prst="rect">
              <a:avLst/>
            </a:prstGeom>
            <a:noFill/>
          </p:spPr>
          <p:txBody>
            <a:bodyPr wrap="square" rtlCol="0">
              <a:spAutoFit/>
            </a:bodyPr>
            <a:lstStyle/>
            <a:p>
              <a:pPr algn="ctr"/>
              <a:r>
                <a:rPr lang="en-US" sz="3200" b="1" dirty="0">
                  <a:solidFill>
                    <a:srgbClr val="1D417F"/>
                  </a:solidFill>
                  <a:latin typeface="Almarai ExtraBold" pitchFamily="2" charset="-78"/>
                  <a:cs typeface="Almarai ExtraBold" pitchFamily="2" charset="-78"/>
                </a:rPr>
                <a:t>Guide for Syrian Companies Exporting to the Saudi Market</a:t>
              </a:r>
            </a:p>
          </p:txBody>
        </p:sp>
        <p:sp>
          <p:nvSpPr>
            <p:cNvPr id="15" name="TextBox 14">
              <a:extLst>
                <a:ext uri="{FF2B5EF4-FFF2-40B4-BE49-F238E27FC236}">
                  <a16:creationId xmlns:a16="http://schemas.microsoft.com/office/drawing/2014/main" id="{B0D87089-7B46-00B8-6239-F69A71590B0B}"/>
                </a:ext>
              </a:extLst>
            </p:cNvPr>
            <p:cNvSpPr txBox="1"/>
            <p:nvPr/>
          </p:nvSpPr>
          <p:spPr>
            <a:xfrm>
              <a:off x="6262436" y="4063098"/>
              <a:ext cx="5119437" cy="531860"/>
            </a:xfrm>
            <a:prstGeom prst="rect">
              <a:avLst/>
            </a:prstGeom>
            <a:noFill/>
          </p:spPr>
          <p:txBody>
            <a:bodyPr wrap="square" rtlCol="0">
              <a:spAutoFit/>
            </a:bodyPr>
            <a:lstStyle/>
            <a:p>
              <a:pPr algn="ctr"/>
              <a:r>
                <a:rPr lang="en-US" sz="1600" dirty="0">
                  <a:solidFill>
                    <a:srgbClr val="1D417F"/>
                  </a:solidFill>
                  <a:latin typeface="Almarai" pitchFamily="2" charset="-78"/>
                  <a:cs typeface="Almarai" pitchFamily="2" charset="-78"/>
                </a:rPr>
                <a:t>Regulatory and Customs Requirements and Product Registration Pathways</a:t>
              </a:r>
            </a:p>
          </p:txBody>
        </p:sp>
        <p:pic>
          <p:nvPicPr>
            <p:cNvPr id="17" name="Graphic 16">
              <a:extLst>
                <a:ext uri="{FF2B5EF4-FFF2-40B4-BE49-F238E27FC236}">
                  <a16:creationId xmlns:a16="http://schemas.microsoft.com/office/drawing/2014/main" id="{1AC37487-2551-DD61-EF95-4694B463460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767958" y="5004405"/>
              <a:ext cx="237235" cy="237235"/>
            </a:xfrm>
            <a:prstGeom prst="rect">
              <a:avLst/>
            </a:prstGeom>
          </p:spPr>
        </p:pic>
        <p:sp>
          <p:nvSpPr>
            <p:cNvPr id="18" name="TextBox 17">
              <a:extLst>
                <a:ext uri="{FF2B5EF4-FFF2-40B4-BE49-F238E27FC236}">
                  <a16:creationId xmlns:a16="http://schemas.microsoft.com/office/drawing/2014/main" id="{BF2A6E24-B4CE-4C10-A3F4-1E269BCC8A09}"/>
                </a:ext>
              </a:extLst>
            </p:cNvPr>
            <p:cNvSpPr txBox="1"/>
            <p:nvPr/>
          </p:nvSpPr>
          <p:spPr>
            <a:xfrm>
              <a:off x="8032191" y="4915273"/>
              <a:ext cx="1429944" cy="391897"/>
            </a:xfrm>
            <a:prstGeom prst="rect">
              <a:avLst/>
            </a:prstGeom>
            <a:noFill/>
          </p:spPr>
          <p:txBody>
            <a:bodyPr wrap="square" rtlCol="0">
              <a:spAutoFit/>
            </a:bodyPr>
            <a:lstStyle/>
            <a:p>
              <a:pPr algn="l"/>
              <a:r>
                <a:rPr lang="en-US" sz="1100" dirty="0">
                  <a:solidFill>
                    <a:schemeClr val="accent1">
                      <a:lumMod val="60000"/>
                      <a:lumOff val="40000"/>
                    </a:schemeClr>
                  </a:solidFill>
                  <a:latin typeface="Almarai" pitchFamily="2" charset="-78"/>
                  <a:cs typeface="Almarai" pitchFamily="2" charset="-78"/>
                </a:rPr>
                <a:t>Content Review Date: August 2026</a:t>
              </a:r>
            </a:p>
          </p:txBody>
        </p:sp>
        <p:pic>
          <p:nvPicPr>
            <p:cNvPr id="20" name="Graphic 19">
              <a:extLst>
                <a:ext uri="{FF2B5EF4-FFF2-40B4-BE49-F238E27FC236}">
                  <a16:creationId xmlns:a16="http://schemas.microsoft.com/office/drawing/2014/main" id="{3A00740F-53F5-116B-9932-D0BCC61352D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413553" y="4984086"/>
              <a:ext cx="270922" cy="270922"/>
            </a:xfrm>
            <a:prstGeom prst="rect">
              <a:avLst/>
            </a:prstGeom>
          </p:spPr>
        </p:pic>
        <p:sp>
          <p:nvSpPr>
            <p:cNvPr id="21" name="TextBox 20">
              <a:extLst>
                <a:ext uri="{FF2B5EF4-FFF2-40B4-BE49-F238E27FC236}">
                  <a16:creationId xmlns:a16="http://schemas.microsoft.com/office/drawing/2014/main" id="{6D665C1C-F41C-A082-84A1-776759AA3722}"/>
                </a:ext>
              </a:extLst>
            </p:cNvPr>
            <p:cNvSpPr txBox="1"/>
            <p:nvPr/>
          </p:nvSpPr>
          <p:spPr>
            <a:xfrm>
              <a:off x="9677861" y="4915273"/>
              <a:ext cx="737394" cy="391897"/>
            </a:xfrm>
            <a:prstGeom prst="rect">
              <a:avLst/>
            </a:prstGeom>
            <a:noFill/>
          </p:spPr>
          <p:txBody>
            <a:bodyPr wrap="square" rtlCol="0">
              <a:spAutoFit/>
            </a:bodyPr>
            <a:lstStyle/>
            <a:p>
              <a:pPr algn="l"/>
              <a:r>
                <a:rPr lang="en-US" sz="1100" dirty="0">
                  <a:solidFill>
                    <a:schemeClr val="accent1">
                      <a:lumMod val="60000"/>
                      <a:lumOff val="40000"/>
                    </a:schemeClr>
                  </a:solidFill>
                  <a:latin typeface="Almarai" pitchFamily="2" charset="-78"/>
                  <a:cs typeface="Almarai" pitchFamily="2" charset="-78"/>
                </a:rPr>
                <a:t>Edition: 2026</a:t>
              </a:r>
              <a:endParaRPr lang="ar-EG" sz="1100" dirty="0">
                <a:solidFill>
                  <a:schemeClr val="accent1">
                    <a:lumMod val="60000"/>
                    <a:lumOff val="40000"/>
                  </a:schemeClr>
                </a:solidFill>
                <a:latin typeface="Almarai" pitchFamily="2" charset="-78"/>
                <a:cs typeface="Almarai" pitchFamily="2" charset="-78"/>
              </a:endParaRPr>
            </a:p>
          </p:txBody>
        </p:sp>
        <p:pic>
          <p:nvPicPr>
            <p:cNvPr id="8" name="Graphic 7">
              <a:extLst>
                <a:ext uri="{FF2B5EF4-FFF2-40B4-BE49-F238E27FC236}">
                  <a16:creationId xmlns:a16="http://schemas.microsoft.com/office/drawing/2014/main" id="{BD044FB3-F7EC-547E-D67E-96199D655F7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04542" y="1753410"/>
              <a:ext cx="3166641" cy="639891"/>
            </a:xfrm>
            <a:prstGeom prst="rect">
              <a:avLst/>
            </a:prstGeom>
          </p:spPr>
        </p:pic>
      </p:grpSp>
      <p:pic>
        <p:nvPicPr>
          <p:cNvPr id="4" name="Picture 3">
            <a:extLst>
              <a:ext uri="{FF2B5EF4-FFF2-40B4-BE49-F238E27FC236}">
                <a16:creationId xmlns:a16="http://schemas.microsoft.com/office/drawing/2014/main" id="{C24F05E0-7502-8403-8FD8-28E9114B7FA5}"/>
              </a:ext>
            </a:extLst>
          </p:cNvPr>
          <p:cNvPicPr>
            <a:picLocks noChangeAspect="1"/>
          </p:cNvPicPr>
          <p:nvPr/>
        </p:nvPicPr>
        <p:blipFill>
          <a:blip r:embed="rId5">
            <a:extLst>
              <a:ext uri="{28A0092B-C50C-407E-A947-70E740481C1C}">
                <a14:useLocalDpi xmlns:a14="http://schemas.microsoft.com/office/drawing/2010/main" val="0"/>
              </a:ext>
            </a:extLst>
          </a:blip>
          <a:srcRect r="33026"/>
          <a:stretch>
            <a:fillRect/>
          </a:stretch>
        </p:blipFill>
        <p:spPr>
          <a:xfrm>
            <a:off x="-2408003" y="0"/>
            <a:ext cx="8161103" cy="6858000"/>
          </a:xfrm>
          <a:prstGeom prst="rect">
            <a:avLst/>
          </a:prstGeom>
        </p:spPr>
      </p:pic>
    </p:spTree>
    <p:extLst>
      <p:ext uri="{BB962C8B-B14F-4D97-AF65-F5344CB8AC3E}">
        <p14:creationId xmlns:p14="http://schemas.microsoft.com/office/powerpoint/2010/main" val="4202491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CB7DF-5495-3B8F-F1AA-950A3FDCE6B0}"/>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CCE5FD57-4AEA-723C-BC24-9687F3C0B9C9}"/>
              </a:ext>
            </a:extLst>
          </p:cNvPr>
          <p:cNvSpPr txBox="1"/>
          <p:nvPr/>
        </p:nvSpPr>
        <p:spPr>
          <a:xfrm>
            <a:off x="387990" y="2488634"/>
            <a:ext cx="7747059" cy="523220"/>
          </a:xfrm>
          <a:prstGeom prst="rect">
            <a:avLst/>
          </a:prstGeom>
          <a:noFill/>
        </p:spPr>
        <p:txBody>
          <a:bodyPr wrap="square" rtlCol="0">
            <a:spAutoFit/>
          </a:bodyPr>
          <a:lstStyle/>
          <a:p>
            <a:pPr algn="l"/>
            <a:r>
              <a:rPr lang="en-US" sz="2800" b="1" dirty="0">
                <a:solidFill>
                  <a:srgbClr val="1D417F"/>
                </a:solidFill>
                <a:latin typeface="Almarai ExtraBold" pitchFamily="2" charset="-78"/>
                <a:cs typeface="Almarai ExtraBold" pitchFamily="2" charset="-78"/>
              </a:rPr>
              <a:t>From Syria to the Saudi Market</a:t>
            </a:r>
          </a:p>
        </p:txBody>
      </p:sp>
      <p:sp>
        <p:nvSpPr>
          <p:cNvPr id="15" name="TextBox 14">
            <a:extLst>
              <a:ext uri="{FF2B5EF4-FFF2-40B4-BE49-F238E27FC236}">
                <a16:creationId xmlns:a16="http://schemas.microsoft.com/office/drawing/2014/main" id="{45E00AF2-09B6-596D-B90D-BA3E1C18B0AF}"/>
              </a:ext>
            </a:extLst>
          </p:cNvPr>
          <p:cNvSpPr txBox="1"/>
          <p:nvPr/>
        </p:nvSpPr>
        <p:spPr>
          <a:xfrm>
            <a:off x="369808" y="3090122"/>
            <a:ext cx="5726192" cy="1384995"/>
          </a:xfrm>
          <a:prstGeom prst="rect">
            <a:avLst/>
          </a:prstGeom>
          <a:noFill/>
        </p:spPr>
        <p:txBody>
          <a:bodyPr wrap="square" rtlCol="0">
            <a:spAutoFit/>
          </a:bodyPr>
          <a:lstStyle/>
          <a:p>
            <a:r>
              <a:rPr lang="en-US" sz="1200" dirty="0">
                <a:solidFill>
                  <a:schemeClr val="bg2">
                    <a:lumMod val="50000"/>
                  </a:schemeClr>
                </a:solidFill>
                <a:latin typeface="Almarai" pitchFamily="2" charset="-78"/>
                <a:cs typeface="Almarai" pitchFamily="2" charset="-78"/>
              </a:rPr>
              <a:t>Saudi Arabia represents one of the most important regional markets for Syrian products, thanks to its strong purchasing power, growing demand for agricultural, food, and industrial goods, and expanding trade relations between the two countries.</a:t>
            </a:r>
          </a:p>
          <a:p>
            <a:endParaRPr lang="en-US" sz="1200" dirty="0">
              <a:solidFill>
                <a:schemeClr val="bg2">
                  <a:lumMod val="50000"/>
                </a:schemeClr>
              </a:solidFill>
              <a:latin typeface="Almarai" pitchFamily="2" charset="-78"/>
              <a:cs typeface="Almarai" pitchFamily="2" charset="-78"/>
            </a:endParaRPr>
          </a:p>
          <a:p>
            <a:r>
              <a:rPr lang="en-US" sz="1200" dirty="0">
                <a:solidFill>
                  <a:schemeClr val="bg2">
                    <a:lumMod val="50000"/>
                  </a:schemeClr>
                </a:solidFill>
                <a:latin typeface="Almarai" pitchFamily="2" charset="-78"/>
                <a:cs typeface="Almarai" pitchFamily="2" charset="-78"/>
              </a:rPr>
              <a:t>While the opportunities are significant, exporting Syrian products to Saudi Arabia requires full compliance with Saudi regulations, as requirements vary depending on the product category.</a:t>
            </a:r>
          </a:p>
        </p:txBody>
      </p:sp>
      <p:pic>
        <p:nvPicPr>
          <p:cNvPr id="4" name="Graphic 3">
            <a:extLst>
              <a:ext uri="{FF2B5EF4-FFF2-40B4-BE49-F238E27FC236}">
                <a16:creationId xmlns:a16="http://schemas.microsoft.com/office/drawing/2014/main" id="{A9C2BEF1-B73B-243B-90C7-99EEC466398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9808" y="307837"/>
            <a:ext cx="1757241" cy="355090"/>
          </a:xfrm>
          <a:prstGeom prst="rect">
            <a:avLst/>
          </a:prstGeom>
        </p:spPr>
      </p:pic>
      <p:sp>
        <p:nvSpPr>
          <p:cNvPr id="3" name="Rectangle: Rounded Corners 2">
            <a:extLst>
              <a:ext uri="{FF2B5EF4-FFF2-40B4-BE49-F238E27FC236}">
                <a16:creationId xmlns:a16="http://schemas.microsoft.com/office/drawing/2014/main" id="{E1CBB281-AB53-645F-32FA-1E2CE3731E19}"/>
              </a:ext>
            </a:extLst>
          </p:cNvPr>
          <p:cNvSpPr/>
          <p:nvPr/>
        </p:nvSpPr>
        <p:spPr>
          <a:xfrm>
            <a:off x="7030065" y="1958493"/>
            <a:ext cx="4909684" cy="1280204"/>
          </a:xfrm>
          <a:prstGeom prst="roundRect">
            <a:avLst/>
          </a:prstGeom>
          <a:gradFill>
            <a:gsLst>
              <a:gs pos="0">
                <a:srgbClr val="1D417F"/>
              </a:gs>
              <a:gs pos="100000">
                <a:srgbClr val="493D6C"/>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6041172-F0C8-6E74-361B-C8EA61449269}"/>
              </a:ext>
            </a:extLst>
          </p:cNvPr>
          <p:cNvPicPr>
            <a:picLocks noChangeAspect="1"/>
          </p:cNvPicPr>
          <p:nvPr/>
        </p:nvPicPr>
        <p:blipFill>
          <a:blip r:embed="rId4">
            <a:extLst>
              <a:ext uri="{28A0092B-C50C-407E-A947-70E740481C1C}">
                <a14:useLocalDpi xmlns:a14="http://schemas.microsoft.com/office/drawing/2010/main" val="0"/>
              </a:ext>
            </a:extLst>
          </a:blip>
          <a:srcRect l="-2811" t="1681" r="12233" b="-1681"/>
          <a:stretch>
            <a:fillRect/>
          </a:stretch>
        </p:blipFill>
        <p:spPr>
          <a:xfrm>
            <a:off x="8904311" y="1576017"/>
            <a:ext cx="3035437" cy="1871294"/>
          </a:xfrm>
          <a:prstGeom prst="rect">
            <a:avLst/>
          </a:prstGeom>
        </p:spPr>
      </p:pic>
      <p:sp>
        <p:nvSpPr>
          <p:cNvPr id="5" name="TextBox 4">
            <a:extLst>
              <a:ext uri="{FF2B5EF4-FFF2-40B4-BE49-F238E27FC236}">
                <a16:creationId xmlns:a16="http://schemas.microsoft.com/office/drawing/2014/main" id="{BEF81162-A8B8-026A-9B57-F203C164686D}"/>
              </a:ext>
            </a:extLst>
          </p:cNvPr>
          <p:cNvSpPr txBox="1"/>
          <p:nvPr/>
        </p:nvSpPr>
        <p:spPr>
          <a:xfrm>
            <a:off x="7141730" y="2084988"/>
            <a:ext cx="2592466" cy="954107"/>
          </a:xfrm>
          <a:prstGeom prst="rect">
            <a:avLst/>
          </a:prstGeom>
          <a:noFill/>
        </p:spPr>
        <p:txBody>
          <a:bodyPr wrap="square" rtlCol="0">
            <a:spAutoFit/>
          </a:bodyPr>
          <a:lstStyle/>
          <a:p>
            <a:pPr algn="l"/>
            <a:r>
              <a:rPr lang="en-US" sz="2800" dirty="0">
                <a:solidFill>
                  <a:schemeClr val="bg1"/>
                </a:solidFill>
                <a:latin typeface="Almarai ExtraBold" pitchFamily="2" charset="-78"/>
                <a:cs typeface="Almarai ExtraBold" pitchFamily="2" charset="-78"/>
              </a:rPr>
              <a:t>A product may require:</a:t>
            </a:r>
          </a:p>
        </p:txBody>
      </p:sp>
      <p:sp>
        <p:nvSpPr>
          <p:cNvPr id="7" name="TextBox 6">
            <a:extLst>
              <a:ext uri="{FF2B5EF4-FFF2-40B4-BE49-F238E27FC236}">
                <a16:creationId xmlns:a16="http://schemas.microsoft.com/office/drawing/2014/main" id="{AF782F9F-7B13-C9F1-1335-814480B29D7B}"/>
              </a:ext>
            </a:extLst>
          </p:cNvPr>
          <p:cNvSpPr txBox="1"/>
          <p:nvPr/>
        </p:nvSpPr>
        <p:spPr>
          <a:xfrm>
            <a:off x="7030064" y="3365192"/>
            <a:ext cx="4867623" cy="1015663"/>
          </a:xfrm>
          <a:prstGeom prst="rect">
            <a:avLst/>
          </a:prstGeom>
          <a:noFill/>
        </p:spPr>
        <p:txBody>
          <a:bodyPr wrap="square" rtlCol="0">
            <a:spAutoFit/>
          </a:bodyPr>
          <a:lstStyle/>
          <a:p>
            <a:pPr marL="171450" indent="-171450" algn="l">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Registration with the Saudi Food and Drug Authority (SFDA)</a:t>
            </a:r>
          </a:p>
          <a:p>
            <a:pPr marL="171450" indent="-171450" algn="l">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Conformity Certificates issued through the SABER platform</a:t>
            </a:r>
          </a:p>
          <a:p>
            <a:pPr marL="171450" indent="-171450" algn="l">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Accredited laboratory test reports</a:t>
            </a:r>
          </a:p>
          <a:p>
            <a:pPr marL="171450" indent="-171450" algn="l">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Compliance with Saudi labeling requirements</a:t>
            </a:r>
          </a:p>
          <a:p>
            <a:pPr marL="171450" indent="-171450" algn="l">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Additional regulatory approvals for certain product categories</a:t>
            </a:r>
          </a:p>
        </p:txBody>
      </p:sp>
      <p:sp>
        <p:nvSpPr>
          <p:cNvPr id="8" name="TextBox 7">
            <a:extLst>
              <a:ext uri="{FF2B5EF4-FFF2-40B4-BE49-F238E27FC236}">
                <a16:creationId xmlns:a16="http://schemas.microsoft.com/office/drawing/2014/main" id="{A810B424-5691-65F2-5A0D-3BFF17F6FEDC}"/>
              </a:ext>
            </a:extLst>
          </p:cNvPr>
          <p:cNvSpPr txBox="1"/>
          <p:nvPr/>
        </p:nvSpPr>
        <p:spPr>
          <a:xfrm>
            <a:off x="7072126" y="4475117"/>
            <a:ext cx="4867623" cy="461665"/>
          </a:xfrm>
          <a:prstGeom prst="rect">
            <a:avLst/>
          </a:prstGeom>
          <a:noFill/>
        </p:spPr>
        <p:txBody>
          <a:bodyPr wrap="square" rtlCol="0">
            <a:spAutoFit/>
          </a:bodyPr>
          <a:lstStyle/>
          <a:p>
            <a:pPr algn="justLow"/>
            <a:r>
              <a:rPr lang="en-US" sz="1200" dirty="0">
                <a:solidFill>
                  <a:schemeClr val="tx1">
                    <a:lumMod val="50000"/>
                    <a:lumOff val="50000"/>
                  </a:schemeClr>
                </a:solidFill>
                <a:latin typeface="Almarai" pitchFamily="2" charset="-78"/>
                <a:cs typeface="Almarai" pitchFamily="2" charset="-78"/>
              </a:rPr>
              <a:t>Proper technical and regulatory preparation before export is therefore essential for successful market entry.</a:t>
            </a:r>
          </a:p>
        </p:txBody>
      </p:sp>
    </p:spTree>
    <p:extLst>
      <p:ext uri="{BB962C8B-B14F-4D97-AF65-F5344CB8AC3E}">
        <p14:creationId xmlns:p14="http://schemas.microsoft.com/office/powerpoint/2010/main" val="16484011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78BFD-0705-213A-4354-1EAC3ECEFD8F}"/>
            </a:ext>
          </a:extLst>
        </p:cNvPr>
        <p:cNvGrpSpPr/>
        <p:nvPr/>
      </p:nvGrpSpPr>
      <p:grpSpPr>
        <a:xfrm>
          <a:off x="0" y="0"/>
          <a:ext cx="0" cy="0"/>
          <a:chOff x="0" y="0"/>
          <a:chExt cx="0" cy="0"/>
        </a:xfrm>
      </p:grpSpPr>
      <p:pic>
        <p:nvPicPr>
          <p:cNvPr id="4" name="Graphic 3">
            <a:extLst>
              <a:ext uri="{FF2B5EF4-FFF2-40B4-BE49-F238E27FC236}">
                <a16:creationId xmlns:a16="http://schemas.microsoft.com/office/drawing/2014/main" id="{C3A3E9CD-0A06-379F-DB1C-76057F93362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9808" y="307837"/>
            <a:ext cx="1757241" cy="355090"/>
          </a:xfrm>
          <a:prstGeom prst="rect">
            <a:avLst/>
          </a:prstGeom>
        </p:spPr>
      </p:pic>
      <p:pic>
        <p:nvPicPr>
          <p:cNvPr id="9" name="Picture 8">
            <a:extLst>
              <a:ext uri="{FF2B5EF4-FFF2-40B4-BE49-F238E27FC236}">
                <a16:creationId xmlns:a16="http://schemas.microsoft.com/office/drawing/2014/main" id="{A2508F6D-49E5-EA85-BCC1-5AD204F58D8F}"/>
              </a:ext>
            </a:extLst>
          </p:cNvPr>
          <p:cNvPicPr>
            <a:picLocks noChangeAspect="1"/>
          </p:cNvPicPr>
          <p:nvPr/>
        </p:nvPicPr>
        <p:blipFill>
          <a:blip r:embed="rId4">
            <a:extLst>
              <a:ext uri="{28A0092B-C50C-407E-A947-70E740481C1C}">
                <a14:useLocalDpi xmlns:a14="http://schemas.microsoft.com/office/drawing/2010/main" val="0"/>
              </a:ext>
            </a:extLst>
          </a:blip>
          <a:srcRect l="22110" t="-6038"/>
          <a:stretch>
            <a:fillRect/>
          </a:stretch>
        </p:blipFill>
        <p:spPr>
          <a:xfrm>
            <a:off x="4111641" y="200025"/>
            <a:ext cx="9496425" cy="6657975"/>
          </a:xfrm>
          <a:prstGeom prst="rect">
            <a:avLst/>
          </a:prstGeom>
        </p:spPr>
      </p:pic>
      <p:sp>
        <p:nvSpPr>
          <p:cNvPr id="10" name="TextBox 9">
            <a:extLst>
              <a:ext uri="{FF2B5EF4-FFF2-40B4-BE49-F238E27FC236}">
                <a16:creationId xmlns:a16="http://schemas.microsoft.com/office/drawing/2014/main" id="{7886D168-CBD9-ED2F-A7D9-93E98F8CE091}"/>
              </a:ext>
            </a:extLst>
          </p:cNvPr>
          <p:cNvSpPr txBox="1"/>
          <p:nvPr/>
        </p:nvSpPr>
        <p:spPr>
          <a:xfrm>
            <a:off x="369808" y="1970173"/>
            <a:ext cx="4316492" cy="523220"/>
          </a:xfrm>
          <a:prstGeom prst="rect">
            <a:avLst/>
          </a:prstGeom>
          <a:noFill/>
        </p:spPr>
        <p:txBody>
          <a:bodyPr wrap="square" rtlCol="0">
            <a:spAutoFit/>
          </a:bodyPr>
          <a:lstStyle/>
          <a:p>
            <a:pPr algn="l"/>
            <a:r>
              <a:rPr lang="en-US" sz="2800" dirty="0">
                <a:solidFill>
                  <a:srgbClr val="1D417F"/>
                </a:solidFill>
                <a:latin typeface="Almarai ExtraBold" pitchFamily="2" charset="-78"/>
                <a:cs typeface="Almarai ExtraBold" pitchFamily="2" charset="-78"/>
              </a:rPr>
              <a:t>Why the Saudi Market?</a:t>
            </a:r>
          </a:p>
        </p:txBody>
      </p:sp>
      <p:sp>
        <p:nvSpPr>
          <p:cNvPr id="15" name="TextBox 14">
            <a:extLst>
              <a:ext uri="{FF2B5EF4-FFF2-40B4-BE49-F238E27FC236}">
                <a16:creationId xmlns:a16="http://schemas.microsoft.com/office/drawing/2014/main" id="{88999CCE-E72A-0E8A-D7AF-E09D7E30B98F}"/>
              </a:ext>
            </a:extLst>
          </p:cNvPr>
          <p:cNvSpPr txBox="1"/>
          <p:nvPr/>
        </p:nvSpPr>
        <p:spPr>
          <a:xfrm>
            <a:off x="369808" y="2579449"/>
            <a:ext cx="6394786" cy="2550955"/>
          </a:xfrm>
          <a:prstGeom prst="rect">
            <a:avLst/>
          </a:prstGeom>
          <a:noFill/>
        </p:spPr>
        <p:txBody>
          <a:bodyPr wrap="square" rtlCol="0">
            <a:spAutoFit/>
          </a:bodyPr>
          <a:lstStyle/>
          <a:p>
            <a:pPr>
              <a:lnSpc>
                <a:spcPct val="150000"/>
              </a:lnSpc>
            </a:pPr>
            <a:r>
              <a:rPr lang="en-US" sz="1200" dirty="0">
                <a:solidFill>
                  <a:schemeClr val="tx1">
                    <a:lumMod val="50000"/>
                    <a:lumOff val="50000"/>
                  </a:schemeClr>
                </a:solidFill>
                <a:latin typeface="Almarai" pitchFamily="2" charset="-78"/>
                <a:cs typeface="Almarai" pitchFamily="2" charset="-78"/>
              </a:rPr>
              <a:t>Saudi Arabia is one of the largest consumer and industrial markets in the Middle East, offering extensive opportunities for Syrian exporters across multiple sectors.</a:t>
            </a:r>
          </a:p>
          <a:p>
            <a:pPr marL="171450" indent="-171450">
              <a:lnSpc>
                <a:spcPct val="150000"/>
              </a:lnSpc>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Its key advantages include:</a:t>
            </a:r>
          </a:p>
          <a:p>
            <a:pPr marL="171450" indent="-171450">
              <a:lnSpc>
                <a:spcPct val="150000"/>
              </a:lnSpc>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The largest economy in the Arab world</a:t>
            </a:r>
          </a:p>
          <a:p>
            <a:pPr marL="171450" indent="-171450">
              <a:lnSpc>
                <a:spcPct val="150000"/>
              </a:lnSpc>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More than 36 million consumers</a:t>
            </a:r>
          </a:p>
          <a:p>
            <a:pPr marL="171450" indent="-171450">
              <a:lnSpc>
                <a:spcPct val="150000"/>
              </a:lnSpc>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High purchasing power</a:t>
            </a:r>
          </a:p>
          <a:p>
            <a:pPr marL="171450" indent="-171450">
              <a:lnSpc>
                <a:spcPct val="150000"/>
              </a:lnSpc>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Mega projects under Saudi Vision 2030</a:t>
            </a:r>
          </a:p>
          <a:p>
            <a:pPr marL="171450" indent="-171450">
              <a:lnSpc>
                <a:spcPct val="150000"/>
              </a:lnSpc>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Continuous industrial and commercial expansion</a:t>
            </a:r>
          </a:p>
          <a:p>
            <a:pPr marL="171450" indent="-171450">
              <a:lnSpc>
                <a:spcPct val="150000"/>
              </a:lnSpc>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A modern investment environment that supports high-quality products</a:t>
            </a:r>
          </a:p>
        </p:txBody>
      </p:sp>
    </p:spTree>
    <p:extLst>
      <p:ext uri="{BB962C8B-B14F-4D97-AF65-F5344CB8AC3E}">
        <p14:creationId xmlns:p14="http://schemas.microsoft.com/office/powerpoint/2010/main" val="2723835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C474E-6BB3-3FD0-742C-AC14BC37A87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762489BC-0972-14E6-AA8D-0CF7392777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01" y="-342900"/>
            <a:ext cx="4310921" cy="7543800"/>
          </a:xfrm>
          <a:prstGeom prst="rect">
            <a:avLst/>
          </a:prstGeom>
        </p:spPr>
      </p:pic>
      <p:pic>
        <p:nvPicPr>
          <p:cNvPr id="4" name="Graphic 3">
            <a:extLst>
              <a:ext uri="{FF2B5EF4-FFF2-40B4-BE49-F238E27FC236}">
                <a16:creationId xmlns:a16="http://schemas.microsoft.com/office/drawing/2014/main" id="{11D7582D-3298-32D6-04B5-EAE7DE1CDAA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69808" y="307837"/>
            <a:ext cx="1757241" cy="355090"/>
          </a:xfrm>
          <a:prstGeom prst="rect">
            <a:avLst/>
          </a:prstGeom>
        </p:spPr>
      </p:pic>
      <p:sp>
        <p:nvSpPr>
          <p:cNvPr id="10" name="TextBox 9">
            <a:extLst>
              <a:ext uri="{FF2B5EF4-FFF2-40B4-BE49-F238E27FC236}">
                <a16:creationId xmlns:a16="http://schemas.microsoft.com/office/drawing/2014/main" id="{45C9C3BE-E39C-5DBD-18D3-A31F89287AEF}"/>
              </a:ext>
            </a:extLst>
          </p:cNvPr>
          <p:cNvSpPr txBox="1"/>
          <p:nvPr/>
        </p:nvSpPr>
        <p:spPr>
          <a:xfrm>
            <a:off x="250660" y="2776691"/>
            <a:ext cx="3878512" cy="1384995"/>
          </a:xfrm>
          <a:prstGeom prst="rect">
            <a:avLst/>
          </a:prstGeom>
          <a:noFill/>
        </p:spPr>
        <p:txBody>
          <a:bodyPr wrap="square" rtlCol="0">
            <a:spAutoFit/>
          </a:bodyPr>
          <a:lstStyle/>
          <a:p>
            <a:pPr algn="l"/>
            <a:r>
              <a:rPr lang="en-US" sz="2800" b="1" dirty="0">
                <a:solidFill>
                  <a:schemeClr val="bg1"/>
                </a:solidFill>
                <a:latin typeface="Almarai Bold" pitchFamily="2" charset="-78"/>
                <a:cs typeface="Almarai Bold" pitchFamily="2" charset="-78"/>
              </a:rPr>
              <a:t>Tabseer... Your Gateway to the Saudi and GCC Markets</a:t>
            </a:r>
          </a:p>
        </p:txBody>
      </p:sp>
      <p:sp>
        <p:nvSpPr>
          <p:cNvPr id="15" name="TextBox 14">
            <a:extLst>
              <a:ext uri="{FF2B5EF4-FFF2-40B4-BE49-F238E27FC236}">
                <a16:creationId xmlns:a16="http://schemas.microsoft.com/office/drawing/2014/main" id="{D0BF1D36-120C-9085-CE38-5A61D13EF52C}"/>
              </a:ext>
            </a:extLst>
          </p:cNvPr>
          <p:cNvSpPr txBox="1"/>
          <p:nvPr/>
        </p:nvSpPr>
        <p:spPr>
          <a:xfrm>
            <a:off x="272750" y="4081309"/>
            <a:ext cx="3640217" cy="738664"/>
          </a:xfrm>
          <a:prstGeom prst="rect">
            <a:avLst/>
          </a:prstGeom>
          <a:noFill/>
        </p:spPr>
        <p:txBody>
          <a:bodyPr wrap="square" rtlCol="0">
            <a:spAutoFit/>
          </a:bodyPr>
          <a:lstStyle/>
          <a:p>
            <a:r>
              <a:rPr lang="en-US" sz="1050" dirty="0">
                <a:solidFill>
                  <a:schemeClr val="bg1"/>
                </a:solidFill>
                <a:latin typeface="Almarai" pitchFamily="2" charset="-78"/>
                <a:cs typeface="Almarai" pitchFamily="2" charset="-78"/>
              </a:rPr>
              <a:t>Tabseer provides comprehensive conformity assessment and technical compliance solutions, helping companies meet Saudi and GCC regulatory requirements and accelerate market access.</a:t>
            </a:r>
          </a:p>
        </p:txBody>
      </p:sp>
      <p:sp>
        <p:nvSpPr>
          <p:cNvPr id="8" name="TextBox 7">
            <a:extLst>
              <a:ext uri="{FF2B5EF4-FFF2-40B4-BE49-F238E27FC236}">
                <a16:creationId xmlns:a16="http://schemas.microsoft.com/office/drawing/2014/main" id="{39437C17-F7CA-BCD8-3425-F92EF6E29108}"/>
              </a:ext>
            </a:extLst>
          </p:cNvPr>
          <p:cNvSpPr txBox="1"/>
          <p:nvPr/>
        </p:nvSpPr>
        <p:spPr>
          <a:xfrm>
            <a:off x="4398883" y="2399139"/>
            <a:ext cx="3040142" cy="369332"/>
          </a:xfrm>
          <a:prstGeom prst="rect">
            <a:avLst/>
          </a:prstGeom>
          <a:noFill/>
        </p:spPr>
        <p:txBody>
          <a:bodyPr wrap="square" rtlCol="0">
            <a:spAutoFit/>
          </a:bodyPr>
          <a:lstStyle/>
          <a:p>
            <a:r>
              <a:rPr lang="en-US" b="1" dirty="0">
                <a:solidFill>
                  <a:srgbClr val="1D417F"/>
                </a:solidFill>
                <a:latin typeface="Almarai Bold" pitchFamily="2" charset="-78"/>
                <a:cs typeface="Almarai Bold" pitchFamily="2" charset="-78"/>
              </a:rPr>
              <a:t>Kingdom of Saudi Arabia</a:t>
            </a:r>
          </a:p>
        </p:txBody>
      </p:sp>
      <p:sp>
        <p:nvSpPr>
          <p:cNvPr id="12" name="TextBox 11">
            <a:extLst>
              <a:ext uri="{FF2B5EF4-FFF2-40B4-BE49-F238E27FC236}">
                <a16:creationId xmlns:a16="http://schemas.microsoft.com/office/drawing/2014/main" id="{01CDC19B-97B2-6EFE-182D-01CE6C53D65A}"/>
              </a:ext>
            </a:extLst>
          </p:cNvPr>
          <p:cNvSpPr txBox="1"/>
          <p:nvPr/>
        </p:nvSpPr>
        <p:spPr>
          <a:xfrm>
            <a:off x="4398883" y="2769059"/>
            <a:ext cx="3040142" cy="2192908"/>
          </a:xfrm>
          <a:prstGeom prst="rect">
            <a:avLst/>
          </a:prstGeom>
          <a:noFill/>
        </p:spPr>
        <p:txBody>
          <a:bodyPr wrap="square" rtlCol="0">
            <a:spAutoFit/>
          </a:bodyPr>
          <a:lstStyle/>
          <a:p>
            <a:pPr marL="171450" indent="-171450">
              <a:buFont typeface="Arial" panose="020B0604020202020204" pitchFamily="34" charset="0"/>
              <a:buChar char="•"/>
            </a:pPr>
            <a:r>
              <a:rPr lang="en-US" sz="1050" dirty="0">
                <a:solidFill>
                  <a:schemeClr val="tx1">
                    <a:lumMod val="50000"/>
                    <a:lumOff val="50000"/>
                  </a:schemeClr>
                </a:solidFill>
                <a:latin typeface="Almarai" pitchFamily="2" charset="-78"/>
                <a:cs typeface="Almarai" pitchFamily="2" charset="-78"/>
              </a:rPr>
              <a:t>Product registration on the SABER platform.</a:t>
            </a:r>
          </a:p>
          <a:p>
            <a:pPr marL="171450" indent="-171450">
              <a:buFont typeface="Arial" panose="020B0604020202020204" pitchFamily="34" charset="0"/>
              <a:buChar char="•"/>
            </a:pPr>
            <a:r>
              <a:rPr lang="en-US" sz="1050" dirty="0">
                <a:solidFill>
                  <a:schemeClr val="tx1">
                    <a:lumMod val="50000"/>
                    <a:lumOff val="50000"/>
                  </a:schemeClr>
                </a:solidFill>
                <a:latin typeface="Almarai" pitchFamily="2" charset="-78"/>
                <a:cs typeface="Almarai" pitchFamily="2" charset="-78"/>
              </a:rPr>
              <a:t>Issuance of Product Conformity Certificates (</a:t>
            </a:r>
            <a:r>
              <a:rPr lang="en-US" sz="1050" dirty="0" err="1">
                <a:solidFill>
                  <a:schemeClr val="tx1">
                    <a:lumMod val="50000"/>
                    <a:lumOff val="50000"/>
                  </a:schemeClr>
                </a:solidFill>
                <a:latin typeface="Almarai" pitchFamily="2" charset="-78"/>
                <a:cs typeface="Almarai" pitchFamily="2" charset="-78"/>
              </a:rPr>
              <a:t>PCoC</a:t>
            </a:r>
            <a:r>
              <a:rPr lang="en-US" sz="1050" dirty="0">
                <a:solidFill>
                  <a:schemeClr val="tx1">
                    <a:lumMod val="50000"/>
                    <a:lumOff val="50000"/>
                  </a:schemeClr>
                </a:solidFill>
                <a:latin typeface="Almarai" pitchFamily="2" charset="-78"/>
                <a:cs typeface="Almarai" pitchFamily="2" charset="-78"/>
              </a:rPr>
              <a:t>).</a:t>
            </a:r>
          </a:p>
          <a:p>
            <a:pPr marL="171450" indent="-171450">
              <a:buFont typeface="Arial" panose="020B0604020202020204" pitchFamily="34" charset="0"/>
              <a:buChar char="•"/>
            </a:pPr>
            <a:r>
              <a:rPr lang="en-US" sz="1050" dirty="0">
                <a:solidFill>
                  <a:schemeClr val="tx1">
                    <a:lumMod val="50000"/>
                    <a:lumOff val="50000"/>
                  </a:schemeClr>
                </a:solidFill>
                <a:latin typeface="Almarai" pitchFamily="2" charset="-78"/>
                <a:cs typeface="Almarai" pitchFamily="2" charset="-78"/>
              </a:rPr>
              <a:t>Issuance of Shipment Conformity Certificates (</a:t>
            </a:r>
            <a:r>
              <a:rPr lang="en-US" sz="1050" dirty="0" err="1">
                <a:solidFill>
                  <a:schemeClr val="tx1">
                    <a:lumMod val="50000"/>
                    <a:lumOff val="50000"/>
                  </a:schemeClr>
                </a:solidFill>
                <a:latin typeface="Almarai" pitchFamily="2" charset="-78"/>
                <a:cs typeface="Almarai" pitchFamily="2" charset="-78"/>
              </a:rPr>
              <a:t>SCoC</a:t>
            </a:r>
            <a:r>
              <a:rPr lang="en-US" sz="1050" dirty="0">
                <a:solidFill>
                  <a:schemeClr val="tx1">
                    <a:lumMod val="50000"/>
                    <a:lumOff val="50000"/>
                  </a:schemeClr>
                </a:solidFill>
                <a:latin typeface="Almarai" pitchFamily="2" charset="-78"/>
                <a:cs typeface="Almarai" pitchFamily="2" charset="-78"/>
              </a:rPr>
              <a:t>).</a:t>
            </a:r>
          </a:p>
          <a:p>
            <a:pPr marL="171450" indent="-171450">
              <a:buFont typeface="Arial" panose="020B0604020202020204" pitchFamily="34" charset="0"/>
              <a:buChar char="•"/>
            </a:pPr>
            <a:r>
              <a:rPr lang="en-US" sz="1050" dirty="0">
                <a:solidFill>
                  <a:schemeClr val="tx1">
                    <a:lumMod val="50000"/>
                    <a:lumOff val="50000"/>
                  </a:schemeClr>
                </a:solidFill>
                <a:latin typeface="Almarai" pitchFamily="2" charset="-78"/>
                <a:cs typeface="Almarai" pitchFamily="2" charset="-78"/>
              </a:rPr>
              <a:t>Obtaining the Saudi Quality Mark (SQM).</a:t>
            </a:r>
          </a:p>
          <a:p>
            <a:pPr marL="171450" indent="-171450">
              <a:buFont typeface="Arial" panose="020B0604020202020204" pitchFamily="34" charset="0"/>
              <a:buChar char="•"/>
            </a:pPr>
            <a:r>
              <a:rPr lang="en-US" sz="1050" dirty="0">
                <a:solidFill>
                  <a:schemeClr val="tx1">
                    <a:lumMod val="50000"/>
                    <a:lumOff val="50000"/>
                  </a:schemeClr>
                </a:solidFill>
                <a:latin typeface="Almarai" pitchFamily="2" charset="-78"/>
                <a:cs typeface="Almarai" pitchFamily="2" charset="-78"/>
              </a:rPr>
              <a:t>Issuance of Saudi Food and Drug Authority (SFDA) certificates.</a:t>
            </a:r>
          </a:p>
          <a:p>
            <a:pPr marL="171450" indent="-171450">
              <a:buFont typeface="Arial" panose="020B0604020202020204" pitchFamily="34" charset="0"/>
              <a:buChar char="•"/>
            </a:pPr>
            <a:r>
              <a:rPr lang="en-US" sz="1050" dirty="0">
                <a:solidFill>
                  <a:schemeClr val="tx1">
                    <a:lumMod val="50000"/>
                    <a:lumOff val="50000"/>
                  </a:schemeClr>
                </a:solidFill>
                <a:latin typeface="Almarai" pitchFamily="2" charset="-78"/>
                <a:cs typeface="Almarai" pitchFamily="2" charset="-78"/>
              </a:rPr>
              <a:t>Registration of food and cosmetic products through the </a:t>
            </a:r>
            <a:r>
              <a:rPr lang="en-US" sz="1050" dirty="0" err="1">
                <a:solidFill>
                  <a:schemeClr val="tx1">
                    <a:lumMod val="50000"/>
                    <a:lumOff val="50000"/>
                  </a:schemeClr>
                </a:solidFill>
                <a:latin typeface="Almarai" pitchFamily="2" charset="-78"/>
                <a:cs typeface="Almarai" pitchFamily="2" charset="-78"/>
              </a:rPr>
              <a:t>Ghad</a:t>
            </a:r>
            <a:r>
              <a:rPr lang="en-US" sz="1050" dirty="0">
                <a:solidFill>
                  <a:schemeClr val="tx1">
                    <a:lumMod val="50000"/>
                    <a:lumOff val="50000"/>
                  </a:schemeClr>
                </a:solidFill>
                <a:latin typeface="Almarai" pitchFamily="2" charset="-78"/>
                <a:cs typeface="Almarai" pitchFamily="2" charset="-78"/>
              </a:rPr>
              <a:t> platform.</a:t>
            </a:r>
          </a:p>
          <a:p>
            <a:pPr marL="171450" indent="-171450">
              <a:buFont typeface="Arial" panose="020B0604020202020204" pitchFamily="34" charset="0"/>
              <a:buChar char="•"/>
            </a:pPr>
            <a:r>
              <a:rPr lang="en-US" sz="1050" dirty="0">
                <a:solidFill>
                  <a:schemeClr val="tx1">
                    <a:lumMod val="50000"/>
                    <a:lumOff val="50000"/>
                  </a:schemeClr>
                </a:solidFill>
                <a:latin typeface="Almarai" pitchFamily="2" charset="-78"/>
                <a:cs typeface="Almarai" pitchFamily="2" charset="-78"/>
              </a:rPr>
              <a:t>Certification of lifting equipment.</a:t>
            </a:r>
          </a:p>
          <a:p>
            <a:pPr marL="171450" indent="-171450">
              <a:buFont typeface="Arial" panose="020B0604020202020204" pitchFamily="34" charset="0"/>
              <a:buChar char="•"/>
            </a:pPr>
            <a:r>
              <a:rPr lang="en-US" sz="1050" dirty="0">
                <a:solidFill>
                  <a:schemeClr val="tx1">
                    <a:lumMod val="50000"/>
                    <a:lumOff val="50000"/>
                  </a:schemeClr>
                </a:solidFill>
                <a:latin typeface="Almarai" pitchFamily="2" charset="-78"/>
                <a:cs typeface="Almarai" pitchFamily="2" charset="-78"/>
              </a:rPr>
              <a:t>Obtaining the Oxo-Biodegradable Plastics Logo.</a:t>
            </a:r>
          </a:p>
        </p:txBody>
      </p:sp>
      <p:sp>
        <p:nvSpPr>
          <p:cNvPr id="16" name="TextBox 15">
            <a:extLst>
              <a:ext uri="{FF2B5EF4-FFF2-40B4-BE49-F238E27FC236}">
                <a16:creationId xmlns:a16="http://schemas.microsoft.com/office/drawing/2014/main" id="{3432C440-3A67-7E99-19AD-7EC164BAD6F7}"/>
              </a:ext>
            </a:extLst>
          </p:cNvPr>
          <p:cNvSpPr txBox="1"/>
          <p:nvPr/>
        </p:nvSpPr>
        <p:spPr>
          <a:xfrm>
            <a:off x="7589588" y="2399139"/>
            <a:ext cx="4232604" cy="369332"/>
          </a:xfrm>
          <a:prstGeom prst="rect">
            <a:avLst/>
          </a:prstGeom>
          <a:noFill/>
        </p:spPr>
        <p:txBody>
          <a:bodyPr wrap="square" rtlCol="0">
            <a:spAutoFit/>
          </a:bodyPr>
          <a:lstStyle/>
          <a:p>
            <a:r>
              <a:rPr lang="en-US" b="1" dirty="0">
                <a:solidFill>
                  <a:srgbClr val="1D417F"/>
                </a:solidFill>
                <a:latin typeface="Almarai Bold" pitchFamily="2" charset="-78"/>
                <a:cs typeface="Almarai Bold" pitchFamily="2" charset="-78"/>
              </a:rPr>
              <a:t>Gulf Cooperation Council</a:t>
            </a:r>
          </a:p>
        </p:txBody>
      </p:sp>
      <p:sp>
        <p:nvSpPr>
          <p:cNvPr id="17" name="TextBox 16">
            <a:extLst>
              <a:ext uri="{FF2B5EF4-FFF2-40B4-BE49-F238E27FC236}">
                <a16:creationId xmlns:a16="http://schemas.microsoft.com/office/drawing/2014/main" id="{ED36B49C-6961-F28E-78D0-DBECF5C29DFA}"/>
              </a:ext>
            </a:extLst>
          </p:cNvPr>
          <p:cNvSpPr txBox="1"/>
          <p:nvPr/>
        </p:nvSpPr>
        <p:spPr>
          <a:xfrm>
            <a:off x="7589588" y="2768471"/>
            <a:ext cx="3040142" cy="253916"/>
          </a:xfrm>
          <a:prstGeom prst="rect">
            <a:avLst/>
          </a:prstGeom>
          <a:noFill/>
        </p:spPr>
        <p:txBody>
          <a:bodyPr wrap="square" rtlCol="0">
            <a:spAutoFit/>
          </a:bodyPr>
          <a:lstStyle/>
          <a:p>
            <a:pPr marL="171450" indent="-171450">
              <a:buFont typeface="Arial" panose="020B0604020202020204" pitchFamily="34" charset="0"/>
              <a:buChar char="•"/>
            </a:pPr>
            <a:r>
              <a:rPr lang="en-US" sz="1050" dirty="0">
                <a:solidFill>
                  <a:schemeClr val="tx1">
                    <a:lumMod val="50000"/>
                    <a:lumOff val="50000"/>
                  </a:schemeClr>
                </a:solidFill>
                <a:latin typeface="Almarai" pitchFamily="2" charset="-78"/>
                <a:cs typeface="Almarai" pitchFamily="2" charset="-78"/>
              </a:rPr>
              <a:t>Issuance of the Gulf Conformity Mark (G-Mark).</a:t>
            </a:r>
          </a:p>
        </p:txBody>
      </p:sp>
      <p:sp>
        <p:nvSpPr>
          <p:cNvPr id="18" name="TextBox 17">
            <a:extLst>
              <a:ext uri="{FF2B5EF4-FFF2-40B4-BE49-F238E27FC236}">
                <a16:creationId xmlns:a16="http://schemas.microsoft.com/office/drawing/2014/main" id="{C8FF0FA2-4D53-6C13-FC66-E55D2263CFB3}"/>
              </a:ext>
            </a:extLst>
          </p:cNvPr>
          <p:cNvSpPr txBox="1"/>
          <p:nvPr/>
        </p:nvSpPr>
        <p:spPr>
          <a:xfrm>
            <a:off x="7589588" y="3137803"/>
            <a:ext cx="3040142" cy="369332"/>
          </a:xfrm>
          <a:prstGeom prst="rect">
            <a:avLst/>
          </a:prstGeom>
          <a:noFill/>
        </p:spPr>
        <p:txBody>
          <a:bodyPr wrap="square" rtlCol="0">
            <a:spAutoFit/>
          </a:bodyPr>
          <a:lstStyle/>
          <a:p>
            <a:r>
              <a:rPr lang="en-US" b="1" dirty="0">
                <a:solidFill>
                  <a:srgbClr val="1D417F"/>
                </a:solidFill>
                <a:latin typeface="Almarai Bold" pitchFamily="2" charset="-78"/>
                <a:cs typeface="Almarai Bold" pitchFamily="2" charset="-78"/>
              </a:rPr>
              <a:t>Sultanate of Oman</a:t>
            </a:r>
          </a:p>
        </p:txBody>
      </p:sp>
      <p:sp>
        <p:nvSpPr>
          <p:cNvPr id="19" name="TextBox 18">
            <a:extLst>
              <a:ext uri="{FF2B5EF4-FFF2-40B4-BE49-F238E27FC236}">
                <a16:creationId xmlns:a16="http://schemas.microsoft.com/office/drawing/2014/main" id="{90C09B1A-3434-FF4A-D61E-7D2BFDBF28D7}"/>
              </a:ext>
            </a:extLst>
          </p:cNvPr>
          <p:cNvSpPr txBox="1"/>
          <p:nvPr/>
        </p:nvSpPr>
        <p:spPr>
          <a:xfrm>
            <a:off x="7589588" y="3507135"/>
            <a:ext cx="3040142" cy="253916"/>
          </a:xfrm>
          <a:prstGeom prst="rect">
            <a:avLst/>
          </a:prstGeom>
          <a:noFill/>
        </p:spPr>
        <p:txBody>
          <a:bodyPr wrap="square" rtlCol="0">
            <a:spAutoFit/>
          </a:bodyPr>
          <a:lstStyle/>
          <a:p>
            <a:pPr marL="171450" indent="-171450">
              <a:buFont typeface="Arial" panose="020B0604020202020204" pitchFamily="34" charset="0"/>
              <a:buChar char="•"/>
            </a:pPr>
            <a:r>
              <a:rPr lang="en-US" sz="1050">
                <a:solidFill>
                  <a:schemeClr val="tx1">
                    <a:lumMod val="50000"/>
                    <a:lumOff val="50000"/>
                  </a:schemeClr>
                </a:solidFill>
                <a:latin typeface="Almarai" pitchFamily="2" charset="-78"/>
                <a:cs typeface="Almarai" pitchFamily="2" charset="-78"/>
              </a:rPr>
              <a:t>Obtaining the Omani Quality Mark.</a:t>
            </a:r>
          </a:p>
        </p:txBody>
      </p:sp>
      <p:sp>
        <p:nvSpPr>
          <p:cNvPr id="2" name="TextBox 1">
            <a:extLst>
              <a:ext uri="{FF2B5EF4-FFF2-40B4-BE49-F238E27FC236}">
                <a16:creationId xmlns:a16="http://schemas.microsoft.com/office/drawing/2014/main" id="{24CA80E9-06A1-164A-9FAF-4B21F9466859}"/>
              </a:ext>
            </a:extLst>
          </p:cNvPr>
          <p:cNvSpPr txBox="1"/>
          <p:nvPr/>
        </p:nvSpPr>
        <p:spPr>
          <a:xfrm>
            <a:off x="7589588" y="3876467"/>
            <a:ext cx="3040142" cy="369332"/>
          </a:xfrm>
          <a:prstGeom prst="rect">
            <a:avLst/>
          </a:prstGeom>
          <a:noFill/>
        </p:spPr>
        <p:txBody>
          <a:bodyPr wrap="square" rtlCol="0">
            <a:spAutoFit/>
          </a:bodyPr>
          <a:lstStyle/>
          <a:p>
            <a:r>
              <a:rPr lang="en-US" b="1" dirty="0">
                <a:solidFill>
                  <a:srgbClr val="1D417F"/>
                </a:solidFill>
                <a:latin typeface="Almarai Bold" pitchFamily="2" charset="-78"/>
                <a:cs typeface="Almarai Bold" pitchFamily="2" charset="-78"/>
              </a:rPr>
              <a:t>Arab Republic of Egypt</a:t>
            </a:r>
          </a:p>
        </p:txBody>
      </p:sp>
      <p:sp>
        <p:nvSpPr>
          <p:cNvPr id="3" name="TextBox 2">
            <a:extLst>
              <a:ext uri="{FF2B5EF4-FFF2-40B4-BE49-F238E27FC236}">
                <a16:creationId xmlns:a16="http://schemas.microsoft.com/office/drawing/2014/main" id="{3D4E1775-FD93-29E3-6DE8-ACBD6441F520}"/>
              </a:ext>
            </a:extLst>
          </p:cNvPr>
          <p:cNvSpPr txBox="1"/>
          <p:nvPr/>
        </p:nvSpPr>
        <p:spPr>
          <a:xfrm>
            <a:off x="7589588" y="4245799"/>
            <a:ext cx="3040142" cy="577081"/>
          </a:xfrm>
          <a:prstGeom prst="rect">
            <a:avLst/>
          </a:prstGeom>
          <a:noFill/>
        </p:spPr>
        <p:txBody>
          <a:bodyPr wrap="square" rtlCol="0">
            <a:spAutoFit/>
          </a:bodyPr>
          <a:lstStyle/>
          <a:p>
            <a:pPr marL="171450" indent="-171450">
              <a:buFont typeface="Arial" panose="020B0604020202020204" pitchFamily="34" charset="0"/>
              <a:buChar char="•"/>
            </a:pPr>
            <a:r>
              <a:rPr lang="en-US" sz="1050">
                <a:solidFill>
                  <a:schemeClr val="tx1">
                    <a:lumMod val="50000"/>
                    <a:lumOff val="50000"/>
                  </a:schemeClr>
                </a:solidFill>
                <a:latin typeface="Almarai" pitchFamily="2" charset="-78"/>
                <a:cs typeface="Almarai" pitchFamily="2" charset="-78"/>
              </a:rPr>
              <a:t>Issuance of inspection and verification certificates.</a:t>
            </a:r>
          </a:p>
          <a:p>
            <a:pPr marL="171450" indent="-171450">
              <a:buFont typeface="Arial" panose="020B0604020202020204" pitchFamily="34" charset="0"/>
              <a:buChar char="•"/>
            </a:pPr>
            <a:r>
              <a:rPr lang="en-US" sz="1050">
                <a:solidFill>
                  <a:schemeClr val="tx1">
                    <a:lumMod val="50000"/>
                    <a:lumOff val="50000"/>
                  </a:schemeClr>
                </a:solidFill>
                <a:latin typeface="Almarai" pitchFamily="2" charset="-78"/>
                <a:cs typeface="Almarai" pitchFamily="2" charset="-78"/>
              </a:rPr>
              <a:t>Carbon footprint calculation services.</a:t>
            </a:r>
          </a:p>
        </p:txBody>
      </p:sp>
    </p:spTree>
    <p:extLst>
      <p:ext uri="{BB962C8B-B14F-4D97-AF65-F5344CB8AC3E}">
        <p14:creationId xmlns:p14="http://schemas.microsoft.com/office/powerpoint/2010/main" val="529801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F48C2-7656-B298-43C5-82399736DD40}"/>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E14003A2-5B10-F8E9-800F-1225FFB0D57C}"/>
              </a:ext>
            </a:extLst>
          </p:cNvPr>
          <p:cNvSpPr/>
          <p:nvPr/>
        </p:nvSpPr>
        <p:spPr>
          <a:xfrm>
            <a:off x="356702" y="1542026"/>
            <a:ext cx="3706442" cy="4683514"/>
          </a:xfrm>
          <a:prstGeom prst="rect">
            <a:avLst/>
          </a:prstGeom>
          <a:gradFill>
            <a:gsLst>
              <a:gs pos="0">
                <a:srgbClr val="1D417F"/>
              </a:gs>
              <a:gs pos="100000">
                <a:srgbClr val="493D6C"/>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0F506CCE-3AD8-EC51-1778-AA6473FDD61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9808" y="307837"/>
            <a:ext cx="1757241" cy="355090"/>
          </a:xfrm>
          <a:prstGeom prst="rect">
            <a:avLst/>
          </a:prstGeom>
        </p:spPr>
      </p:pic>
      <p:sp>
        <p:nvSpPr>
          <p:cNvPr id="10" name="TextBox 9">
            <a:extLst>
              <a:ext uri="{FF2B5EF4-FFF2-40B4-BE49-F238E27FC236}">
                <a16:creationId xmlns:a16="http://schemas.microsoft.com/office/drawing/2014/main" id="{E454E1ED-19EA-6CA6-D655-7554A14F6FBD}"/>
              </a:ext>
            </a:extLst>
          </p:cNvPr>
          <p:cNvSpPr txBox="1"/>
          <p:nvPr/>
        </p:nvSpPr>
        <p:spPr>
          <a:xfrm>
            <a:off x="430511" y="2144230"/>
            <a:ext cx="3679287" cy="1384995"/>
          </a:xfrm>
          <a:prstGeom prst="rect">
            <a:avLst/>
          </a:prstGeom>
          <a:noFill/>
        </p:spPr>
        <p:txBody>
          <a:bodyPr wrap="square" rtlCol="0">
            <a:spAutoFit/>
          </a:bodyPr>
          <a:lstStyle/>
          <a:p>
            <a:pPr algn="l"/>
            <a:r>
              <a:rPr lang="en-US" sz="2800" b="1" dirty="0">
                <a:solidFill>
                  <a:schemeClr val="bg1"/>
                </a:solidFill>
                <a:latin typeface="Almarai Bold" pitchFamily="2" charset="-78"/>
                <a:cs typeface="Almarai Bold" pitchFamily="2" charset="-78"/>
              </a:rPr>
              <a:t>Key Authorities Throughout the Export Journey</a:t>
            </a:r>
          </a:p>
        </p:txBody>
      </p:sp>
      <p:sp>
        <p:nvSpPr>
          <p:cNvPr id="15" name="TextBox 14">
            <a:extLst>
              <a:ext uri="{FF2B5EF4-FFF2-40B4-BE49-F238E27FC236}">
                <a16:creationId xmlns:a16="http://schemas.microsoft.com/office/drawing/2014/main" id="{80E0BE0E-A6FF-B2A4-F74A-30F147857784}"/>
              </a:ext>
            </a:extLst>
          </p:cNvPr>
          <p:cNvSpPr txBox="1"/>
          <p:nvPr/>
        </p:nvSpPr>
        <p:spPr>
          <a:xfrm>
            <a:off x="655321" y="4442632"/>
            <a:ext cx="3101340" cy="738664"/>
          </a:xfrm>
          <a:prstGeom prst="rect">
            <a:avLst/>
          </a:prstGeom>
          <a:noFill/>
        </p:spPr>
        <p:txBody>
          <a:bodyPr wrap="square" rtlCol="0">
            <a:spAutoFit/>
          </a:bodyPr>
          <a:lstStyle/>
          <a:p>
            <a:r>
              <a:rPr lang="en-US" sz="1050" dirty="0">
                <a:solidFill>
                  <a:schemeClr val="bg1"/>
                </a:solidFill>
                <a:latin typeface="Almarai" pitchFamily="2" charset="-78"/>
                <a:cs typeface="Almarai" pitchFamily="2" charset="-78"/>
              </a:rPr>
              <a:t>Responsible for customs clearance procedures, export processing, verification of export documentation, and issuance of customs declarations.</a:t>
            </a:r>
          </a:p>
        </p:txBody>
      </p:sp>
      <p:sp>
        <p:nvSpPr>
          <p:cNvPr id="3" name="TextBox 2">
            <a:extLst>
              <a:ext uri="{FF2B5EF4-FFF2-40B4-BE49-F238E27FC236}">
                <a16:creationId xmlns:a16="http://schemas.microsoft.com/office/drawing/2014/main" id="{ACAADC76-B169-CAF8-B6AB-EF709BE8B512}"/>
              </a:ext>
            </a:extLst>
          </p:cNvPr>
          <p:cNvSpPr txBox="1"/>
          <p:nvPr/>
        </p:nvSpPr>
        <p:spPr>
          <a:xfrm>
            <a:off x="564830" y="3575653"/>
            <a:ext cx="3430665" cy="369332"/>
          </a:xfrm>
          <a:prstGeom prst="rect">
            <a:avLst/>
          </a:prstGeom>
          <a:noFill/>
        </p:spPr>
        <p:txBody>
          <a:bodyPr wrap="square" rtlCol="0">
            <a:spAutoFit/>
          </a:bodyPr>
          <a:lstStyle/>
          <a:p>
            <a:r>
              <a:rPr lang="en-US" dirty="0">
                <a:solidFill>
                  <a:schemeClr val="bg1"/>
                </a:solidFill>
                <a:latin typeface="Almarai Bold" pitchFamily="2" charset="-78"/>
                <a:cs typeface="Almarai Bold" pitchFamily="2" charset="-78"/>
              </a:rPr>
              <a:t>Syrian Authorities</a:t>
            </a:r>
          </a:p>
        </p:txBody>
      </p:sp>
      <p:sp>
        <p:nvSpPr>
          <p:cNvPr id="5" name="TextBox 4">
            <a:extLst>
              <a:ext uri="{FF2B5EF4-FFF2-40B4-BE49-F238E27FC236}">
                <a16:creationId xmlns:a16="http://schemas.microsoft.com/office/drawing/2014/main" id="{EC711CB2-CD40-7A81-F9E5-1B65CFB141D1}"/>
              </a:ext>
            </a:extLst>
          </p:cNvPr>
          <p:cNvSpPr txBox="1"/>
          <p:nvPr/>
        </p:nvSpPr>
        <p:spPr>
          <a:xfrm>
            <a:off x="564830" y="3843314"/>
            <a:ext cx="3430667" cy="461665"/>
          </a:xfrm>
          <a:prstGeom prst="rect">
            <a:avLst/>
          </a:prstGeom>
          <a:noFill/>
        </p:spPr>
        <p:txBody>
          <a:bodyPr wrap="square" rtlCol="0">
            <a:spAutoFit/>
          </a:bodyPr>
          <a:lstStyle/>
          <a:p>
            <a:r>
              <a:rPr lang="en-US" sz="1200" dirty="0">
                <a:solidFill>
                  <a:schemeClr val="bg1"/>
                </a:solidFill>
                <a:latin typeface="Almarai"/>
              </a:rPr>
              <a:t>General Authority for Land and Sea Ports (and the Competent Customs Authorities)</a:t>
            </a:r>
          </a:p>
        </p:txBody>
      </p:sp>
      <p:sp>
        <p:nvSpPr>
          <p:cNvPr id="6" name="Rectangle 5">
            <a:extLst>
              <a:ext uri="{FF2B5EF4-FFF2-40B4-BE49-F238E27FC236}">
                <a16:creationId xmlns:a16="http://schemas.microsoft.com/office/drawing/2014/main" id="{9F0C5C9D-2FD1-F080-45E3-2CB3270CFCE9}"/>
              </a:ext>
            </a:extLst>
          </p:cNvPr>
          <p:cNvSpPr/>
          <p:nvPr/>
        </p:nvSpPr>
        <p:spPr>
          <a:xfrm>
            <a:off x="519111" y="3648708"/>
            <a:ext cx="45719" cy="391230"/>
          </a:xfrm>
          <a:prstGeom prst="rect">
            <a:avLst/>
          </a:prstGeom>
          <a:solidFill>
            <a:srgbClr val="91C4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AF00F64-07F5-BE2C-3551-1BF3A7616A68}"/>
              </a:ext>
            </a:extLst>
          </p:cNvPr>
          <p:cNvSpPr txBox="1"/>
          <p:nvPr/>
        </p:nvSpPr>
        <p:spPr>
          <a:xfrm>
            <a:off x="4289836" y="3032043"/>
            <a:ext cx="4203235" cy="646331"/>
          </a:xfrm>
          <a:prstGeom prst="rect">
            <a:avLst/>
          </a:prstGeom>
          <a:noFill/>
        </p:spPr>
        <p:txBody>
          <a:bodyPr wrap="square" rtlCol="0">
            <a:spAutoFit/>
          </a:bodyPr>
          <a:lstStyle/>
          <a:p>
            <a:r>
              <a:rPr lang="en-US" b="1" dirty="0">
                <a:solidFill>
                  <a:srgbClr val="E02F2A"/>
                </a:solidFill>
                <a:latin typeface="Almarai Bold" pitchFamily="2" charset="-78"/>
                <a:cs typeface="Almarai Bold" pitchFamily="2" charset="-78"/>
              </a:rPr>
              <a:t>Export Development and Local Production Support Authority</a:t>
            </a:r>
          </a:p>
        </p:txBody>
      </p:sp>
      <p:sp>
        <p:nvSpPr>
          <p:cNvPr id="11" name="Rectangle 10">
            <a:extLst>
              <a:ext uri="{FF2B5EF4-FFF2-40B4-BE49-F238E27FC236}">
                <a16:creationId xmlns:a16="http://schemas.microsoft.com/office/drawing/2014/main" id="{C7EB4723-583E-BC07-3D21-CC19C79426CA}"/>
              </a:ext>
            </a:extLst>
          </p:cNvPr>
          <p:cNvSpPr/>
          <p:nvPr/>
        </p:nvSpPr>
        <p:spPr>
          <a:xfrm>
            <a:off x="4244117" y="3106552"/>
            <a:ext cx="54340" cy="200763"/>
          </a:xfrm>
          <a:prstGeom prst="rect">
            <a:avLst/>
          </a:prstGeom>
          <a:solidFill>
            <a:srgbClr val="E02F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BDFB3BB-CBB0-11DD-20F9-44E03BE7B001}"/>
              </a:ext>
            </a:extLst>
          </p:cNvPr>
          <p:cNvSpPr txBox="1"/>
          <p:nvPr/>
        </p:nvSpPr>
        <p:spPr>
          <a:xfrm>
            <a:off x="4380327" y="3621819"/>
            <a:ext cx="3748532" cy="646331"/>
          </a:xfrm>
          <a:prstGeom prst="rect">
            <a:avLst/>
          </a:prstGeom>
          <a:noFill/>
        </p:spPr>
        <p:txBody>
          <a:bodyPr wrap="square" rtlCol="0">
            <a:spAutoFit/>
          </a:bodyPr>
          <a:lstStyle/>
          <a:p>
            <a:r>
              <a:rPr lang="en-US" sz="1200" dirty="0">
                <a:solidFill>
                  <a:schemeClr val="tx1">
                    <a:lumMod val="50000"/>
                    <a:lumOff val="50000"/>
                  </a:schemeClr>
                </a:solidFill>
                <a:latin typeface="Almarai" pitchFamily="2" charset="-78"/>
                <a:cs typeface="Almarai" pitchFamily="2" charset="-78"/>
              </a:rPr>
              <a:t>Provides exporter support programs, promotes Syrian exports, facilitates participation in international exhibitions, and supports market expansion initiatives.</a:t>
            </a:r>
          </a:p>
        </p:txBody>
      </p:sp>
      <p:sp>
        <p:nvSpPr>
          <p:cNvPr id="13" name="TextBox 12">
            <a:extLst>
              <a:ext uri="{FF2B5EF4-FFF2-40B4-BE49-F238E27FC236}">
                <a16:creationId xmlns:a16="http://schemas.microsoft.com/office/drawing/2014/main" id="{ED3A339F-8C41-D020-133B-DD92C2CABB29}"/>
              </a:ext>
            </a:extLst>
          </p:cNvPr>
          <p:cNvSpPr txBox="1"/>
          <p:nvPr/>
        </p:nvSpPr>
        <p:spPr>
          <a:xfrm>
            <a:off x="4289836" y="1444628"/>
            <a:ext cx="3730609" cy="646331"/>
          </a:xfrm>
          <a:prstGeom prst="rect">
            <a:avLst/>
          </a:prstGeom>
          <a:noFill/>
        </p:spPr>
        <p:txBody>
          <a:bodyPr wrap="square" rtlCol="0">
            <a:spAutoFit/>
          </a:bodyPr>
          <a:lstStyle/>
          <a:p>
            <a:r>
              <a:rPr lang="en-US" b="1" dirty="0">
                <a:solidFill>
                  <a:srgbClr val="E02F2A"/>
                </a:solidFill>
                <a:latin typeface="Almarai Bold" pitchFamily="2" charset="-78"/>
                <a:cs typeface="Almarai Bold" pitchFamily="2" charset="-78"/>
              </a:rPr>
              <a:t>Syrian Chambers of Commerce and Industry</a:t>
            </a:r>
          </a:p>
        </p:txBody>
      </p:sp>
      <p:sp>
        <p:nvSpPr>
          <p:cNvPr id="14" name="Rectangle 13">
            <a:extLst>
              <a:ext uri="{FF2B5EF4-FFF2-40B4-BE49-F238E27FC236}">
                <a16:creationId xmlns:a16="http://schemas.microsoft.com/office/drawing/2014/main" id="{0BB03C3E-11BD-7DBF-4443-9319A35913A4}"/>
              </a:ext>
            </a:extLst>
          </p:cNvPr>
          <p:cNvSpPr/>
          <p:nvPr/>
        </p:nvSpPr>
        <p:spPr>
          <a:xfrm>
            <a:off x="4244117" y="1531562"/>
            <a:ext cx="45719" cy="150836"/>
          </a:xfrm>
          <a:prstGeom prst="rect">
            <a:avLst/>
          </a:prstGeom>
          <a:solidFill>
            <a:srgbClr val="E02F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C3A985B6-E43F-DDA9-8630-D3E636BEC7D2}"/>
              </a:ext>
            </a:extLst>
          </p:cNvPr>
          <p:cNvSpPr txBox="1"/>
          <p:nvPr/>
        </p:nvSpPr>
        <p:spPr>
          <a:xfrm>
            <a:off x="4380326" y="2089372"/>
            <a:ext cx="3730609" cy="253916"/>
          </a:xfrm>
          <a:prstGeom prst="rect">
            <a:avLst/>
          </a:prstGeom>
          <a:noFill/>
        </p:spPr>
        <p:txBody>
          <a:bodyPr wrap="square" rtlCol="0">
            <a:spAutoFit/>
          </a:bodyPr>
          <a:lstStyle/>
          <a:p>
            <a:endParaRPr lang="en-US" sz="1050" dirty="0">
              <a:solidFill>
                <a:schemeClr val="tx1">
                  <a:lumMod val="50000"/>
                  <a:lumOff val="50000"/>
                </a:schemeClr>
              </a:solidFill>
              <a:latin typeface="Almarai" pitchFamily="2" charset="-78"/>
              <a:cs typeface="Almarai" pitchFamily="2" charset="-78"/>
            </a:endParaRPr>
          </a:p>
        </p:txBody>
      </p:sp>
      <p:sp>
        <p:nvSpPr>
          <p:cNvPr id="18" name="TextBox 17">
            <a:extLst>
              <a:ext uri="{FF2B5EF4-FFF2-40B4-BE49-F238E27FC236}">
                <a16:creationId xmlns:a16="http://schemas.microsoft.com/office/drawing/2014/main" id="{2550FB2E-DC1F-8EC2-A2CF-38D0D0A3E0E5}"/>
              </a:ext>
            </a:extLst>
          </p:cNvPr>
          <p:cNvSpPr txBox="1"/>
          <p:nvPr/>
        </p:nvSpPr>
        <p:spPr>
          <a:xfrm>
            <a:off x="4380326" y="2034993"/>
            <a:ext cx="3679287" cy="830997"/>
          </a:xfrm>
          <a:prstGeom prst="rect">
            <a:avLst/>
          </a:prstGeom>
          <a:noFill/>
        </p:spPr>
        <p:txBody>
          <a:bodyPr wrap="square">
            <a:spAutoFit/>
          </a:bodyPr>
          <a:lstStyle/>
          <a:p>
            <a:r>
              <a:rPr lang="en-US" sz="1200" dirty="0">
                <a:solidFill>
                  <a:schemeClr val="tx1">
                    <a:lumMod val="50000"/>
                    <a:lumOff val="50000"/>
                  </a:schemeClr>
                </a:solidFill>
                <a:latin typeface="Almarai" pitchFamily="2" charset="-78"/>
                <a:cs typeface="Almarai" pitchFamily="2" charset="-78"/>
              </a:rPr>
              <a:t>Responsible for issuing:</a:t>
            </a:r>
          </a:p>
          <a:p>
            <a:r>
              <a:rPr lang="en-US" sz="1200" dirty="0">
                <a:solidFill>
                  <a:schemeClr val="tx1">
                    <a:lumMod val="50000"/>
                    <a:lumOff val="50000"/>
                  </a:schemeClr>
                </a:solidFill>
                <a:latin typeface="Almarai" pitchFamily="2" charset="-78"/>
                <a:cs typeface="Almarai" pitchFamily="2" charset="-78"/>
              </a:rPr>
              <a:t>Certificates of Origin</a:t>
            </a:r>
          </a:p>
          <a:p>
            <a:r>
              <a:rPr lang="en-US" sz="1200" dirty="0">
                <a:solidFill>
                  <a:schemeClr val="tx1">
                    <a:lumMod val="50000"/>
                    <a:lumOff val="50000"/>
                  </a:schemeClr>
                </a:solidFill>
                <a:latin typeface="Almarai" pitchFamily="2" charset="-78"/>
                <a:cs typeface="Almarai" pitchFamily="2" charset="-78"/>
              </a:rPr>
              <a:t>Commercial attestations</a:t>
            </a:r>
          </a:p>
          <a:p>
            <a:r>
              <a:rPr lang="en-US" sz="1200" dirty="0">
                <a:solidFill>
                  <a:schemeClr val="tx1">
                    <a:lumMod val="50000"/>
                    <a:lumOff val="50000"/>
                  </a:schemeClr>
                </a:solidFill>
                <a:latin typeface="Almarai" pitchFamily="2" charset="-78"/>
                <a:cs typeface="Almarai" pitchFamily="2" charset="-78"/>
              </a:rPr>
              <a:t>Various export-related documents</a:t>
            </a:r>
          </a:p>
        </p:txBody>
      </p:sp>
    </p:spTree>
    <p:extLst>
      <p:ext uri="{BB962C8B-B14F-4D97-AF65-F5344CB8AC3E}">
        <p14:creationId xmlns:p14="http://schemas.microsoft.com/office/powerpoint/2010/main" val="2902002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06A15-3434-E727-9B93-D54052C697CA}"/>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FBAAAE7B-8E3F-0DE1-15F6-057F24BD202A}"/>
              </a:ext>
            </a:extLst>
          </p:cNvPr>
          <p:cNvPicPr>
            <a:picLocks noChangeAspect="1"/>
          </p:cNvPicPr>
          <p:nvPr/>
        </p:nvPicPr>
        <p:blipFill>
          <a:blip r:embed="rId3">
            <a:extLst>
              <a:ext uri="{28A0092B-C50C-407E-A947-70E740481C1C}">
                <a14:useLocalDpi xmlns:a14="http://schemas.microsoft.com/office/drawing/2010/main" val="0"/>
              </a:ext>
            </a:extLst>
          </a:blip>
          <a:srcRect l="25667" r="39667"/>
          <a:stretch>
            <a:fillRect/>
          </a:stretch>
        </p:blipFill>
        <p:spPr>
          <a:xfrm>
            <a:off x="216510" y="-7620"/>
            <a:ext cx="3256686" cy="7045714"/>
          </a:xfrm>
          <a:prstGeom prst="rect">
            <a:avLst/>
          </a:prstGeom>
        </p:spPr>
      </p:pic>
      <p:sp>
        <p:nvSpPr>
          <p:cNvPr id="26" name="Rectangle 25">
            <a:extLst>
              <a:ext uri="{FF2B5EF4-FFF2-40B4-BE49-F238E27FC236}">
                <a16:creationId xmlns:a16="http://schemas.microsoft.com/office/drawing/2014/main" id="{2952A295-2853-5D05-F604-D9A64443A522}"/>
              </a:ext>
            </a:extLst>
          </p:cNvPr>
          <p:cNvSpPr/>
          <p:nvPr/>
        </p:nvSpPr>
        <p:spPr>
          <a:xfrm>
            <a:off x="-169078" y="-81034"/>
            <a:ext cx="385585" cy="7045714"/>
          </a:xfrm>
          <a:prstGeom prst="rect">
            <a:avLst/>
          </a:prstGeom>
          <a:gradFill>
            <a:gsLst>
              <a:gs pos="0">
                <a:srgbClr val="1D417F"/>
              </a:gs>
              <a:gs pos="100000">
                <a:srgbClr val="493D6C"/>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95006931-7416-FA80-79EA-A156217E547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69809" y="307837"/>
            <a:ext cx="1644178" cy="332243"/>
          </a:xfrm>
          <a:prstGeom prst="rect">
            <a:avLst/>
          </a:prstGeom>
        </p:spPr>
      </p:pic>
      <p:sp>
        <p:nvSpPr>
          <p:cNvPr id="7" name="TextBox 6">
            <a:extLst>
              <a:ext uri="{FF2B5EF4-FFF2-40B4-BE49-F238E27FC236}">
                <a16:creationId xmlns:a16="http://schemas.microsoft.com/office/drawing/2014/main" id="{02D182E4-1BF5-7C1E-CE23-202499A3FCA6}"/>
              </a:ext>
            </a:extLst>
          </p:cNvPr>
          <p:cNvSpPr txBox="1"/>
          <p:nvPr/>
        </p:nvSpPr>
        <p:spPr>
          <a:xfrm>
            <a:off x="3805656" y="431209"/>
            <a:ext cx="3536413" cy="369332"/>
          </a:xfrm>
          <a:prstGeom prst="rect">
            <a:avLst/>
          </a:prstGeom>
          <a:noFill/>
        </p:spPr>
        <p:txBody>
          <a:bodyPr wrap="square" rtlCol="0">
            <a:spAutoFit/>
          </a:bodyPr>
          <a:lstStyle/>
          <a:p>
            <a:r>
              <a:rPr lang="en-US" dirty="0">
                <a:solidFill>
                  <a:schemeClr val="accent3">
                    <a:lumMod val="75000"/>
                  </a:schemeClr>
                </a:solidFill>
                <a:latin typeface="Almarai Bold" pitchFamily="2" charset="-78"/>
                <a:cs typeface="Almarai Bold" pitchFamily="2" charset="-78"/>
              </a:rPr>
              <a:t>Certificate of Origin</a:t>
            </a:r>
          </a:p>
        </p:txBody>
      </p:sp>
      <p:sp>
        <p:nvSpPr>
          <p:cNvPr id="12" name="TextBox 11">
            <a:extLst>
              <a:ext uri="{FF2B5EF4-FFF2-40B4-BE49-F238E27FC236}">
                <a16:creationId xmlns:a16="http://schemas.microsoft.com/office/drawing/2014/main" id="{0C52AC03-DCAB-F28B-10A7-504021A780C7}"/>
              </a:ext>
            </a:extLst>
          </p:cNvPr>
          <p:cNvSpPr txBox="1"/>
          <p:nvPr/>
        </p:nvSpPr>
        <p:spPr>
          <a:xfrm>
            <a:off x="3896146" y="754065"/>
            <a:ext cx="3536413" cy="2492990"/>
          </a:xfrm>
          <a:prstGeom prst="rect">
            <a:avLst/>
          </a:prstGeom>
          <a:noFill/>
        </p:spPr>
        <p:txBody>
          <a:bodyPr wrap="square" rtlCol="0">
            <a:spAutoFit/>
          </a:bodyPr>
          <a:lstStyle/>
          <a:p>
            <a:r>
              <a:rPr lang="en-US" sz="1200" dirty="0">
                <a:solidFill>
                  <a:schemeClr val="tx1">
                    <a:lumMod val="50000"/>
                    <a:lumOff val="50000"/>
                  </a:schemeClr>
                </a:solidFill>
                <a:latin typeface="Almarai" pitchFamily="2" charset="-78"/>
                <a:cs typeface="Almarai" pitchFamily="2" charset="-78"/>
              </a:rPr>
              <a:t>The Certificate of Origin is one of the primary documents required to verify the country of manufacture of Syrian products exported to Saudi Arabia.</a:t>
            </a:r>
          </a:p>
          <a:p>
            <a:endParaRPr lang="en-US" sz="1200" dirty="0">
              <a:solidFill>
                <a:schemeClr val="tx1">
                  <a:lumMod val="50000"/>
                  <a:lumOff val="50000"/>
                </a:schemeClr>
              </a:solidFill>
              <a:latin typeface="Almarai Bold" pitchFamily="2" charset="-78"/>
              <a:cs typeface="Almarai Bold" pitchFamily="2" charset="-78"/>
            </a:endParaRPr>
          </a:p>
          <a:p>
            <a:r>
              <a:rPr lang="en-US" sz="1200" dirty="0">
                <a:solidFill>
                  <a:schemeClr val="tx1">
                    <a:lumMod val="50000"/>
                    <a:lumOff val="50000"/>
                  </a:schemeClr>
                </a:solidFill>
                <a:latin typeface="Almarai Bold" pitchFamily="2" charset="-78"/>
                <a:cs typeface="Almarai Bold" pitchFamily="2" charset="-78"/>
              </a:rPr>
              <a:t>It is typically issued by:</a:t>
            </a:r>
          </a:p>
          <a:p>
            <a:pPr marL="171450" indent="-171450">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Syrian Chambers of Commerce</a:t>
            </a:r>
          </a:p>
          <a:p>
            <a:pPr marL="171450" indent="-171450">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Or another authorized issuing authority</a:t>
            </a:r>
          </a:p>
          <a:p>
            <a:r>
              <a:rPr lang="en-US" sz="1200" dirty="0">
                <a:solidFill>
                  <a:schemeClr val="tx1">
                    <a:lumMod val="50000"/>
                    <a:lumOff val="50000"/>
                  </a:schemeClr>
                </a:solidFill>
                <a:latin typeface="Almarai Bold" pitchFamily="2" charset="-78"/>
                <a:cs typeface="Almarai Bold" pitchFamily="2" charset="-78"/>
              </a:rPr>
              <a:t>The information on the certificate must match:</a:t>
            </a:r>
          </a:p>
          <a:p>
            <a:pPr marL="171450" indent="-171450">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Commercial invoice</a:t>
            </a:r>
          </a:p>
          <a:p>
            <a:pPr marL="171450" indent="-171450">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Packing list</a:t>
            </a:r>
          </a:p>
          <a:p>
            <a:pPr marL="171450" indent="-171450">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Customs declaration</a:t>
            </a:r>
          </a:p>
          <a:p>
            <a:pPr marL="171450" indent="-171450">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Product details</a:t>
            </a:r>
          </a:p>
        </p:txBody>
      </p:sp>
      <p:sp>
        <p:nvSpPr>
          <p:cNvPr id="17" name="Rectangle 16">
            <a:extLst>
              <a:ext uri="{FF2B5EF4-FFF2-40B4-BE49-F238E27FC236}">
                <a16:creationId xmlns:a16="http://schemas.microsoft.com/office/drawing/2014/main" id="{682AEE24-EF58-95BE-ED89-CBB3C1B8302A}"/>
              </a:ext>
            </a:extLst>
          </p:cNvPr>
          <p:cNvSpPr/>
          <p:nvPr/>
        </p:nvSpPr>
        <p:spPr>
          <a:xfrm>
            <a:off x="3759937" y="525177"/>
            <a:ext cx="45719" cy="220839"/>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lumMod val="75000"/>
                </a:schemeClr>
              </a:solidFill>
            </a:endParaRPr>
          </a:p>
        </p:txBody>
      </p:sp>
      <p:sp>
        <p:nvSpPr>
          <p:cNvPr id="18" name="TextBox 17">
            <a:extLst>
              <a:ext uri="{FF2B5EF4-FFF2-40B4-BE49-F238E27FC236}">
                <a16:creationId xmlns:a16="http://schemas.microsoft.com/office/drawing/2014/main" id="{9BD32099-D39E-7F88-B603-601B986B6718}"/>
              </a:ext>
            </a:extLst>
          </p:cNvPr>
          <p:cNvSpPr txBox="1"/>
          <p:nvPr/>
        </p:nvSpPr>
        <p:spPr>
          <a:xfrm>
            <a:off x="8083155" y="3429000"/>
            <a:ext cx="3536413" cy="646331"/>
          </a:xfrm>
          <a:prstGeom prst="rect">
            <a:avLst/>
          </a:prstGeom>
          <a:noFill/>
        </p:spPr>
        <p:txBody>
          <a:bodyPr wrap="square" rtlCol="0">
            <a:spAutoFit/>
          </a:bodyPr>
          <a:lstStyle/>
          <a:p>
            <a:r>
              <a:rPr lang="en-US" dirty="0">
                <a:solidFill>
                  <a:schemeClr val="accent3">
                    <a:lumMod val="75000"/>
                  </a:schemeClr>
                </a:solidFill>
                <a:latin typeface="Almarai Bold" pitchFamily="2" charset="-78"/>
                <a:cs typeface="Almarai Bold" pitchFamily="2" charset="-78"/>
              </a:rPr>
              <a:t>Product Conformity Certificate (</a:t>
            </a:r>
            <a:r>
              <a:rPr lang="en-US" dirty="0" err="1">
                <a:solidFill>
                  <a:schemeClr val="accent3">
                    <a:lumMod val="75000"/>
                  </a:schemeClr>
                </a:solidFill>
                <a:latin typeface="Almarai Bold" pitchFamily="2" charset="-78"/>
                <a:cs typeface="Almarai Bold" pitchFamily="2" charset="-78"/>
              </a:rPr>
              <a:t>PCoC</a:t>
            </a:r>
            <a:r>
              <a:rPr lang="en-US" dirty="0">
                <a:solidFill>
                  <a:schemeClr val="accent3">
                    <a:lumMod val="75000"/>
                  </a:schemeClr>
                </a:solidFill>
                <a:latin typeface="Almarai Bold" pitchFamily="2" charset="-78"/>
                <a:cs typeface="Almarai Bold" pitchFamily="2" charset="-78"/>
              </a:rPr>
              <a:t>)</a:t>
            </a:r>
          </a:p>
        </p:txBody>
      </p:sp>
      <p:sp>
        <p:nvSpPr>
          <p:cNvPr id="19" name="TextBox 18">
            <a:extLst>
              <a:ext uri="{FF2B5EF4-FFF2-40B4-BE49-F238E27FC236}">
                <a16:creationId xmlns:a16="http://schemas.microsoft.com/office/drawing/2014/main" id="{C01272C0-20E4-5715-95C9-3B8B8C4E8276}"/>
              </a:ext>
            </a:extLst>
          </p:cNvPr>
          <p:cNvSpPr txBox="1"/>
          <p:nvPr/>
        </p:nvSpPr>
        <p:spPr>
          <a:xfrm>
            <a:off x="8173645" y="4073744"/>
            <a:ext cx="3536413" cy="738664"/>
          </a:xfrm>
          <a:prstGeom prst="rect">
            <a:avLst/>
          </a:prstGeom>
          <a:noFill/>
        </p:spPr>
        <p:txBody>
          <a:bodyPr wrap="square" rtlCol="0">
            <a:spAutoFit/>
          </a:bodyPr>
          <a:lstStyle/>
          <a:p>
            <a:r>
              <a:rPr lang="en-US" sz="1050" dirty="0">
                <a:solidFill>
                  <a:schemeClr val="tx1">
                    <a:lumMod val="50000"/>
                    <a:lumOff val="50000"/>
                  </a:schemeClr>
                </a:solidFill>
                <a:latin typeface="Almarai" pitchFamily="2" charset="-78"/>
                <a:cs typeface="Almarai" pitchFamily="2" charset="-78"/>
              </a:rPr>
              <a:t>A Product Certificate of Conformity is issued for regulated products after reviewing the technical file and verifying compliance with the applicable Saudi Technical Regulation through an approved Conformity Assessment Body.</a:t>
            </a:r>
          </a:p>
        </p:txBody>
      </p:sp>
      <p:sp>
        <p:nvSpPr>
          <p:cNvPr id="27" name="Rectangle 26">
            <a:extLst>
              <a:ext uri="{FF2B5EF4-FFF2-40B4-BE49-F238E27FC236}">
                <a16:creationId xmlns:a16="http://schemas.microsoft.com/office/drawing/2014/main" id="{C42C61DA-D3D4-3DE4-74C3-9F98E011435D}"/>
              </a:ext>
            </a:extLst>
          </p:cNvPr>
          <p:cNvSpPr/>
          <p:nvPr/>
        </p:nvSpPr>
        <p:spPr>
          <a:xfrm>
            <a:off x="8037436" y="3555757"/>
            <a:ext cx="45719" cy="391230"/>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lumMod val="75000"/>
                </a:schemeClr>
              </a:solidFill>
            </a:endParaRPr>
          </a:p>
        </p:txBody>
      </p:sp>
      <p:sp>
        <p:nvSpPr>
          <p:cNvPr id="28" name="TextBox 27">
            <a:extLst>
              <a:ext uri="{FF2B5EF4-FFF2-40B4-BE49-F238E27FC236}">
                <a16:creationId xmlns:a16="http://schemas.microsoft.com/office/drawing/2014/main" id="{343270D3-1DC7-FDB2-8EF4-15150F6EB070}"/>
              </a:ext>
            </a:extLst>
          </p:cNvPr>
          <p:cNvSpPr txBox="1"/>
          <p:nvPr/>
        </p:nvSpPr>
        <p:spPr>
          <a:xfrm>
            <a:off x="8083155" y="402171"/>
            <a:ext cx="3536413" cy="646331"/>
          </a:xfrm>
          <a:prstGeom prst="rect">
            <a:avLst/>
          </a:prstGeom>
          <a:noFill/>
        </p:spPr>
        <p:txBody>
          <a:bodyPr wrap="square" rtlCol="0">
            <a:spAutoFit/>
          </a:bodyPr>
          <a:lstStyle/>
          <a:p>
            <a:r>
              <a:rPr lang="en-US" dirty="0">
                <a:solidFill>
                  <a:schemeClr val="accent3">
                    <a:lumMod val="75000"/>
                  </a:schemeClr>
                </a:solidFill>
                <a:latin typeface="Almarai Bold" pitchFamily="2" charset="-78"/>
                <a:cs typeface="Almarai Bold" pitchFamily="2" charset="-78"/>
              </a:rPr>
              <a:t>Shipment Conformity Certificate (SCoC)</a:t>
            </a:r>
          </a:p>
        </p:txBody>
      </p:sp>
      <p:sp>
        <p:nvSpPr>
          <p:cNvPr id="29" name="TextBox 28">
            <a:extLst>
              <a:ext uri="{FF2B5EF4-FFF2-40B4-BE49-F238E27FC236}">
                <a16:creationId xmlns:a16="http://schemas.microsoft.com/office/drawing/2014/main" id="{68BAC8B6-944F-2F41-62EA-F1792FCD78EE}"/>
              </a:ext>
            </a:extLst>
          </p:cNvPr>
          <p:cNvSpPr txBox="1"/>
          <p:nvPr/>
        </p:nvSpPr>
        <p:spPr>
          <a:xfrm>
            <a:off x="8173645" y="1046915"/>
            <a:ext cx="3536413" cy="2516073"/>
          </a:xfrm>
          <a:prstGeom prst="rect">
            <a:avLst/>
          </a:prstGeom>
          <a:noFill/>
        </p:spPr>
        <p:txBody>
          <a:bodyPr wrap="square" rtlCol="0">
            <a:spAutoFit/>
          </a:bodyPr>
          <a:lstStyle/>
          <a:p>
            <a:r>
              <a:rPr lang="en-US" sz="1050" dirty="0">
                <a:solidFill>
                  <a:schemeClr val="tx1">
                    <a:lumMod val="50000"/>
                    <a:lumOff val="50000"/>
                  </a:schemeClr>
                </a:solidFill>
                <a:latin typeface="Almarai" pitchFamily="2" charset="-78"/>
                <a:cs typeface="Almarai" pitchFamily="2" charset="-78"/>
              </a:rPr>
              <a:t>After obtaining the </a:t>
            </a:r>
            <a:r>
              <a:rPr lang="en-US" sz="1050" dirty="0" err="1">
                <a:solidFill>
                  <a:schemeClr val="tx1">
                    <a:lumMod val="50000"/>
                    <a:lumOff val="50000"/>
                  </a:schemeClr>
                </a:solidFill>
                <a:latin typeface="Almarai" pitchFamily="2" charset="-78"/>
                <a:cs typeface="Almarai" pitchFamily="2" charset="-78"/>
              </a:rPr>
              <a:t>PCoC</a:t>
            </a:r>
            <a:r>
              <a:rPr lang="en-US" sz="1050" dirty="0">
                <a:solidFill>
                  <a:schemeClr val="tx1">
                    <a:lumMod val="50000"/>
                    <a:lumOff val="50000"/>
                  </a:schemeClr>
                </a:solidFill>
                <a:latin typeface="Almarai" pitchFamily="2" charset="-78"/>
                <a:cs typeface="Almarai" pitchFamily="2" charset="-78"/>
              </a:rPr>
              <a:t>, a Shipment Certificate of Conformity must be issued for each shipment exported to Saudi Arabia. This certificate is required for customs clearance.</a:t>
            </a:r>
          </a:p>
          <a:p>
            <a:endParaRPr lang="en-US" sz="1050" dirty="0">
              <a:solidFill>
                <a:schemeClr val="tx1">
                  <a:lumMod val="50000"/>
                  <a:lumOff val="50000"/>
                </a:schemeClr>
              </a:solidFill>
              <a:latin typeface="Almarai" pitchFamily="2" charset="-78"/>
              <a:cs typeface="Almarai" pitchFamily="2" charset="-78"/>
            </a:endParaRPr>
          </a:p>
          <a:p>
            <a:r>
              <a:rPr lang="en-US" sz="1050" dirty="0">
                <a:solidFill>
                  <a:schemeClr val="tx1">
                    <a:lumMod val="50000"/>
                    <a:lumOff val="50000"/>
                  </a:schemeClr>
                </a:solidFill>
                <a:latin typeface="Almarai Bold" pitchFamily="2" charset="-78"/>
                <a:cs typeface="Almarai Bold" pitchFamily="2" charset="-78"/>
              </a:rPr>
              <a:t>Before Shipping, Make Sure You Have:</a:t>
            </a:r>
          </a:p>
          <a:p>
            <a:pPr marL="171450" indent="-171450">
              <a:buFont typeface="Arial" panose="020B0604020202020204" pitchFamily="34" charset="0"/>
              <a:buChar char="•"/>
            </a:pPr>
            <a:r>
              <a:rPr lang="en-US" sz="1050" dirty="0">
                <a:solidFill>
                  <a:schemeClr val="tx1">
                    <a:lumMod val="50000"/>
                    <a:lumOff val="50000"/>
                  </a:schemeClr>
                </a:solidFill>
                <a:latin typeface="Almarai" pitchFamily="2" charset="-78"/>
                <a:cs typeface="Almarai" pitchFamily="2" charset="-78"/>
              </a:rPr>
              <a:t>Registered the product on SABER</a:t>
            </a:r>
          </a:p>
          <a:p>
            <a:pPr marL="171450" indent="-171450">
              <a:buFont typeface="Arial" panose="020B0604020202020204" pitchFamily="34" charset="0"/>
              <a:buChar char="•"/>
            </a:pPr>
            <a:r>
              <a:rPr lang="en-US" sz="1050" dirty="0">
                <a:solidFill>
                  <a:schemeClr val="tx1">
                    <a:lumMod val="50000"/>
                    <a:lumOff val="50000"/>
                  </a:schemeClr>
                </a:solidFill>
                <a:latin typeface="Almarai" pitchFamily="2" charset="-78"/>
                <a:cs typeface="Almarai" pitchFamily="2" charset="-78"/>
              </a:rPr>
              <a:t>Obtained a Product Certificate of Conformity, where required</a:t>
            </a:r>
          </a:p>
          <a:p>
            <a:pPr marL="171450" indent="-171450">
              <a:buFont typeface="Arial" panose="020B0604020202020204" pitchFamily="34" charset="0"/>
              <a:buChar char="•"/>
            </a:pPr>
            <a:r>
              <a:rPr lang="en-US" sz="1050" dirty="0">
                <a:solidFill>
                  <a:schemeClr val="tx1">
                    <a:lumMod val="50000"/>
                    <a:lumOff val="50000"/>
                  </a:schemeClr>
                </a:solidFill>
                <a:latin typeface="Almarai" pitchFamily="2" charset="-78"/>
                <a:cs typeface="Almarai" pitchFamily="2" charset="-78"/>
              </a:rPr>
              <a:t>Obtained a Shipment Certificate of Conformity for every shipment</a:t>
            </a:r>
          </a:p>
          <a:p>
            <a:pPr marL="171450" indent="-171450">
              <a:buFont typeface="Arial" panose="020B0604020202020204" pitchFamily="34" charset="0"/>
              <a:buChar char="•"/>
            </a:pPr>
            <a:r>
              <a:rPr lang="en-US" sz="1050" dirty="0">
                <a:solidFill>
                  <a:schemeClr val="tx1">
                    <a:lumMod val="50000"/>
                    <a:lumOff val="50000"/>
                  </a:schemeClr>
                </a:solidFill>
                <a:latin typeface="Almarai" pitchFamily="2" charset="-78"/>
                <a:cs typeface="Almarai" pitchFamily="2" charset="-78"/>
              </a:rPr>
              <a:t>Verified the correct HS Code</a:t>
            </a:r>
          </a:p>
          <a:p>
            <a:pPr marL="171450" indent="-171450">
              <a:buFont typeface="Arial" panose="020B0604020202020204" pitchFamily="34" charset="0"/>
              <a:buChar char="•"/>
            </a:pPr>
            <a:r>
              <a:rPr lang="en-US" sz="1050" dirty="0">
                <a:solidFill>
                  <a:schemeClr val="tx1">
                    <a:lumMod val="50000"/>
                    <a:lumOff val="50000"/>
                  </a:schemeClr>
                </a:solidFill>
                <a:latin typeface="Almarai" pitchFamily="2" charset="-78"/>
                <a:cs typeface="Almarai" pitchFamily="2" charset="-78"/>
              </a:rPr>
              <a:t>Ensured consistency across all product documentation</a:t>
            </a:r>
          </a:p>
          <a:p>
            <a:pPr marL="171450" indent="-171450">
              <a:buFont typeface="Arial" panose="020B0604020202020204" pitchFamily="34" charset="0"/>
              <a:buChar char="•"/>
            </a:pPr>
            <a:r>
              <a:rPr lang="en-US" sz="1050" dirty="0">
                <a:solidFill>
                  <a:schemeClr val="tx1">
                    <a:lumMod val="50000"/>
                    <a:lumOff val="50000"/>
                  </a:schemeClr>
                </a:solidFill>
                <a:latin typeface="Almarai" pitchFamily="2" charset="-78"/>
                <a:cs typeface="Almarai" pitchFamily="2" charset="-78"/>
              </a:rPr>
              <a:t>Confirmed that labels comply with Saudi requirements</a:t>
            </a:r>
          </a:p>
          <a:p>
            <a:pPr marL="171450" indent="-171450">
              <a:buFont typeface="Arial" panose="020B0604020202020204" pitchFamily="34" charset="0"/>
              <a:buChar char="•"/>
            </a:pPr>
            <a:endParaRPr lang="en-US" sz="1050" dirty="0">
              <a:solidFill>
                <a:schemeClr val="tx1">
                  <a:lumMod val="50000"/>
                  <a:lumOff val="50000"/>
                </a:schemeClr>
              </a:solidFill>
              <a:latin typeface="Almarai" pitchFamily="2" charset="-78"/>
              <a:cs typeface="Almarai" pitchFamily="2" charset="-78"/>
            </a:endParaRPr>
          </a:p>
        </p:txBody>
      </p:sp>
      <p:sp>
        <p:nvSpPr>
          <p:cNvPr id="30" name="Rectangle 29">
            <a:extLst>
              <a:ext uri="{FF2B5EF4-FFF2-40B4-BE49-F238E27FC236}">
                <a16:creationId xmlns:a16="http://schemas.microsoft.com/office/drawing/2014/main" id="{AC28A08B-C9D3-987B-7AD5-057D5DD6A4B6}"/>
              </a:ext>
            </a:extLst>
          </p:cNvPr>
          <p:cNvSpPr/>
          <p:nvPr/>
        </p:nvSpPr>
        <p:spPr>
          <a:xfrm>
            <a:off x="8037436" y="528928"/>
            <a:ext cx="45719" cy="391230"/>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lumMod val="75000"/>
                </a:schemeClr>
              </a:solidFill>
            </a:endParaRPr>
          </a:p>
        </p:txBody>
      </p:sp>
      <p:sp>
        <p:nvSpPr>
          <p:cNvPr id="42" name="Rectangle 41">
            <a:extLst>
              <a:ext uri="{FF2B5EF4-FFF2-40B4-BE49-F238E27FC236}">
                <a16:creationId xmlns:a16="http://schemas.microsoft.com/office/drawing/2014/main" id="{2DAC89F9-497F-25FF-5170-A5E9E0302F57}"/>
              </a:ext>
            </a:extLst>
          </p:cNvPr>
          <p:cNvSpPr/>
          <p:nvPr/>
        </p:nvSpPr>
        <p:spPr>
          <a:xfrm>
            <a:off x="201910" y="-81034"/>
            <a:ext cx="3271286" cy="7045714"/>
          </a:xfrm>
          <a:prstGeom prst="rect">
            <a:avLst/>
          </a:prstGeom>
          <a:gradFill>
            <a:gsLst>
              <a:gs pos="0">
                <a:srgbClr val="1D417F">
                  <a:alpha val="0"/>
                </a:srgbClr>
              </a:gs>
              <a:gs pos="61000">
                <a:schemeClr val="accent1">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ECF5CF07-CC2C-7EC7-BE80-A1795D068ACF}"/>
              </a:ext>
            </a:extLst>
          </p:cNvPr>
          <p:cNvSpPr txBox="1"/>
          <p:nvPr/>
        </p:nvSpPr>
        <p:spPr>
          <a:xfrm>
            <a:off x="293349" y="3038183"/>
            <a:ext cx="3679287" cy="954107"/>
          </a:xfrm>
          <a:prstGeom prst="rect">
            <a:avLst/>
          </a:prstGeom>
          <a:noFill/>
        </p:spPr>
        <p:txBody>
          <a:bodyPr wrap="square" rtlCol="0">
            <a:spAutoFit/>
          </a:bodyPr>
          <a:lstStyle/>
          <a:p>
            <a:pPr algn="l"/>
            <a:r>
              <a:rPr lang="en-US" sz="2800" dirty="0">
                <a:solidFill>
                  <a:schemeClr val="bg1"/>
                </a:solidFill>
                <a:latin typeface="Almarai Bold" pitchFamily="2" charset="-78"/>
                <a:cs typeface="Almarai Bold" pitchFamily="2" charset="-78"/>
              </a:rPr>
              <a:t>Second: Saudi Authorities</a:t>
            </a:r>
          </a:p>
        </p:txBody>
      </p:sp>
      <p:sp>
        <p:nvSpPr>
          <p:cNvPr id="46" name="Rectangle: Rounded Corners 45">
            <a:extLst>
              <a:ext uri="{FF2B5EF4-FFF2-40B4-BE49-F238E27FC236}">
                <a16:creationId xmlns:a16="http://schemas.microsoft.com/office/drawing/2014/main" id="{84AA7431-6A5F-9FE2-5BED-D49D7ED240F2}"/>
              </a:ext>
            </a:extLst>
          </p:cNvPr>
          <p:cNvSpPr/>
          <p:nvPr/>
        </p:nvSpPr>
        <p:spPr>
          <a:xfrm>
            <a:off x="369809" y="5230427"/>
            <a:ext cx="2990611" cy="835093"/>
          </a:xfrm>
          <a:prstGeom prst="roundRect">
            <a:avLst>
              <a:gd name="adj" fmla="val 1028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TextBox 47">
            <a:extLst>
              <a:ext uri="{FF2B5EF4-FFF2-40B4-BE49-F238E27FC236}">
                <a16:creationId xmlns:a16="http://schemas.microsoft.com/office/drawing/2014/main" id="{9C917A03-E17B-A2A8-44B7-FC9F74FA8955}"/>
              </a:ext>
            </a:extLst>
          </p:cNvPr>
          <p:cNvSpPr txBox="1"/>
          <p:nvPr/>
        </p:nvSpPr>
        <p:spPr>
          <a:xfrm>
            <a:off x="359387" y="3943223"/>
            <a:ext cx="2990612" cy="900246"/>
          </a:xfrm>
          <a:prstGeom prst="rect">
            <a:avLst/>
          </a:prstGeom>
          <a:noFill/>
        </p:spPr>
        <p:txBody>
          <a:bodyPr wrap="square" rtlCol="0">
            <a:spAutoFit/>
          </a:bodyPr>
          <a:lstStyle/>
          <a:p>
            <a:pPr marL="171450" indent="-171450">
              <a:buFont typeface="Arial" panose="020B0604020202020204" pitchFamily="34" charset="0"/>
              <a:buChar char="•"/>
            </a:pPr>
            <a:r>
              <a:rPr lang="en-US" sz="1050" dirty="0">
                <a:solidFill>
                  <a:schemeClr val="bg1"/>
                </a:solidFill>
                <a:latin typeface="Almarai" pitchFamily="2" charset="-78"/>
                <a:cs typeface="Almarai" pitchFamily="2" charset="-78"/>
              </a:rPr>
              <a:t>Saudi Standards, Metrology and Quality Organization (SASO)</a:t>
            </a:r>
          </a:p>
          <a:p>
            <a:pPr marL="171450" indent="-171450">
              <a:buFont typeface="Arial" panose="020B0604020202020204" pitchFamily="34" charset="0"/>
              <a:buChar char="•"/>
            </a:pPr>
            <a:r>
              <a:rPr lang="en-US" sz="1050" dirty="0">
                <a:solidFill>
                  <a:schemeClr val="bg1"/>
                </a:solidFill>
                <a:latin typeface="Almarai" pitchFamily="2" charset="-78"/>
                <a:cs typeface="Almarai" pitchFamily="2" charset="-78"/>
              </a:rPr>
              <a:t>SABER Electronic Platform</a:t>
            </a:r>
          </a:p>
          <a:p>
            <a:pPr marL="171450" indent="-171450">
              <a:buFont typeface="Arial" panose="020B0604020202020204" pitchFamily="34" charset="0"/>
              <a:buChar char="•"/>
            </a:pPr>
            <a:r>
              <a:rPr lang="en-US" sz="1050" dirty="0">
                <a:solidFill>
                  <a:schemeClr val="bg1"/>
                </a:solidFill>
                <a:latin typeface="Almarai" pitchFamily="2" charset="-78"/>
                <a:cs typeface="Almarai" pitchFamily="2" charset="-78"/>
              </a:rPr>
              <a:t>Saudi Food and Drug Authority (SFDA)</a:t>
            </a:r>
          </a:p>
          <a:p>
            <a:pPr marL="171450" indent="-171450">
              <a:buFont typeface="Arial" panose="020B0604020202020204" pitchFamily="34" charset="0"/>
              <a:buChar char="•"/>
            </a:pPr>
            <a:r>
              <a:rPr lang="en-US" sz="1050" dirty="0">
                <a:solidFill>
                  <a:schemeClr val="bg1"/>
                </a:solidFill>
                <a:latin typeface="Almarai" pitchFamily="2" charset="-78"/>
                <a:cs typeface="Almarai" pitchFamily="2" charset="-78"/>
              </a:rPr>
              <a:t>Zakat, Tax and Customs Authority (ZATCA)</a:t>
            </a:r>
          </a:p>
        </p:txBody>
      </p:sp>
      <p:pic>
        <p:nvPicPr>
          <p:cNvPr id="253" name="Graphic 252">
            <a:extLst>
              <a:ext uri="{FF2B5EF4-FFF2-40B4-BE49-F238E27FC236}">
                <a16:creationId xmlns:a16="http://schemas.microsoft.com/office/drawing/2014/main" id="{78F2CABD-8708-2156-F56A-F91080EE5DF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81942" y="5382223"/>
            <a:ext cx="1135392" cy="480003"/>
          </a:xfrm>
          <a:prstGeom prst="rect">
            <a:avLst/>
          </a:prstGeom>
        </p:spPr>
      </p:pic>
      <p:pic>
        <p:nvPicPr>
          <p:cNvPr id="255" name="Graphic 254">
            <a:extLst>
              <a:ext uri="{FF2B5EF4-FFF2-40B4-BE49-F238E27FC236}">
                <a16:creationId xmlns:a16="http://schemas.microsoft.com/office/drawing/2014/main" id="{5A75628F-58BD-0371-893C-1F1B9FFFCF5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729467" y="5336200"/>
            <a:ext cx="665664" cy="564649"/>
          </a:xfrm>
          <a:prstGeom prst="rect">
            <a:avLst/>
          </a:prstGeom>
        </p:spPr>
      </p:pic>
      <p:pic>
        <p:nvPicPr>
          <p:cNvPr id="257" name="Graphic 256">
            <a:extLst>
              <a:ext uri="{FF2B5EF4-FFF2-40B4-BE49-F238E27FC236}">
                <a16:creationId xmlns:a16="http://schemas.microsoft.com/office/drawing/2014/main" id="{96C67BE7-373E-8441-6C78-84AA619ABAF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551311" y="5408201"/>
            <a:ext cx="739492" cy="497913"/>
          </a:xfrm>
          <a:prstGeom prst="rect">
            <a:avLst/>
          </a:prstGeom>
        </p:spPr>
      </p:pic>
      <p:sp>
        <p:nvSpPr>
          <p:cNvPr id="2" name="TextBox 1">
            <a:extLst>
              <a:ext uri="{FF2B5EF4-FFF2-40B4-BE49-F238E27FC236}">
                <a16:creationId xmlns:a16="http://schemas.microsoft.com/office/drawing/2014/main" id="{E43D3FAC-D3B9-C69B-2787-6185AB88F0B5}"/>
              </a:ext>
            </a:extLst>
          </p:cNvPr>
          <p:cNvSpPr txBox="1"/>
          <p:nvPr/>
        </p:nvSpPr>
        <p:spPr>
          <a:xfrm>
            <a:off x="3805656" y="3346243"/>
            <a:ext cx="3536413" cy="923330"/>
          </a:xfrm>
          <a:prstGeom prst="rect">
            <a:avLst/>
          </a:prstGeom>
          <a:noFill/>
        </p:spPr>
        <p:txBody>
          <a:bodyPr wrap="square" rtlCol="0">
            <a:spAutoFit/>
          </a:bodyPr>
          <a:lstStyle/>
          <a:p>
            <a:r>
              <a:rPr lang="en-US" dirty="0">
                <a:solidFill>
                  <a:schemeClr val="accent3">
                    <a:lumMod val="75000"/>
                  </a:schemeClr>
                </a:solidFill>
                <a:latin typeface="Almarai Bold" pitchFamily="2" charset="-78"/>
                <a:cs typeface="Almarai Bold" pitchFamily="2" charset="-78"/>
              </a:rPr>
              <a:t>Industrial and Consumer Products (SASO &amp; SABER Pathway)</a:t>
            </a:r>
          </a:p>
        </p:txBody>
      </p:sp>
      <p:sp>
        <p:nvSpPr>
          <p:cNvPr id="3" name="TextBox 2">
            <a:extLst>
              <a:ext uri="{FF2B5EF4-FFF2-40B4-BE49-F238E27FC236}">
                <a16:creationId xmlns:a16="http://schemas.microsoft.com/office/drawing/2014/main" id="{92D6A728-9FC8-6212-DB1B-33BD23FE9ADA}"/>
              </a:ext>
            </a:extLst>
          </p:cNvPr>
          <p:cNvSpPr txBox="1"/>
          <p:nvPr/>
        </p:nvSpPr>
        <p:spPr>
          <a:xfrm>
            <a:off x="3896146" y="4238202"/>
            <a:ext cx="3536413" cy="2308324"/>
          </a:xfrm>
          <a:prstGeom prst="rect">
            <a:avLst/>
          </a:prstGeom>
          <a:noFill/>
        </p:spPr>
        <p:txBody>
          <a:bodyPr wrap="square" rtlCol="0">
            <a:spAutoFit/>
          </a:bodyPr>
          <a:lstStyle/>
          <a:p>
            <a:r>
              <a:rPr lang="en-US" sz="1200" dirty="0">
                <a:solidFill>
                  <a:schemeClr val="tx1">
                    <a:lumMod val="50000"/>
                    <a:lumOff val="50000"/>
                  </a:schemeClr>
                </a:solidFill>
                <a:latin typeface="Almarai" pitchFamily="2" charset="-78"/>
                <a:cs typeface="Almarai" pitchFamily="2" charset="-78"/>
              </a:rPr>
              <a:t>Many industrial and consumer products exported to Saudi Arabia are subject to Saudi technical regulations issued by SASO and processed through the SABER electronic platform.</a:t>
            </a:r>
          </a:p>
          <a:p>
            <a:r>
              <a:rPr lang="en-US" sz="1200" dirty="0">
                <a:solidFill>
                  <a:schemeClr val="tx1">
                    <a:lumMod val="50000"/>
                    <a:lumOff val="50000"/>
                  </a:schemeClr>
                </a:solidFill>
                <a:latin typeface="Almarai" pitchFamily="2" charset="-78"/>
                <a:cs typeface="Almarai" pitchFamily="2" charset="-78"/>
              </a:rPr>
              <a:t>The compliance process begins by determining whether the product is:</a:t>
            </a:r>
          </a:p>
          <a:p>
            <a:pPr marL="171450" indent="-171450">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Subject to a Saudi Technical Regulation</a:t>
            </a:r>
          </a:p>
          <a:p>
            <a:pPr marL="171450" indent="-171450">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Not subject to any Technical Regulation</a:t>
            </a:r>
          </a:p>
          <a:p>
            <a:pPr marL="171450" indent="-171450">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Eligible for Supplier's Declaration of Conformity (Self-Declaration)</a:t>
            </a:r>
          </a:p>
          <a:p>
            <a:pPr marL="171450" indent="-171450">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Required to undergo assessment by an approved Conformity Assessment Body</a:t>
            </a:r>
          </a:p>
        </p:txBody>
      </p:sp>
      <p:sp>
        <p:nvSpPr>
          <p:cNvPr id="5" name="Rectangle 4">
            <a:extLst>
              <a:ext uri="{FF2B5EF4-FFF2-40B4-BE49-F238E27FC236}">
                <a16:creationId xmlns:a16="http://schemas.microsoft.com/office/drawing/2014/main" id="{7D5EC325-501F-1CFD-2236-0145024381E6}"/>
              </a:ext>
            </a:extLst>
          </p:cNvPr>
          <p:cNvSpPr/>
          <p:nvPr/>
        </p:nvSpPr>
        <p:spPr>
          <a:xfrm>
            <a:off x="3759937" y="3440211"/>
            <a:ext cx="45719" cy="220839"/>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lumMod val="75000"/>
                </a:schemeClr>
              </a:solidFill>
            </a:endParaRPr>
          </a:p>
        </p:txBody>
      </p:sp>
    </p:spTree>
    <p:extLst>
      <p:ext uri="{BB962C8B-B14F-4D97-AF65-F5344CB8AC3E}">
        <p14:creationId xmlns:p14="http://schemas.microsoft.com/office/powerpoint/2010/main" val="3458031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80E21-1EDF-49EB-ADD4-1599164F04A3}"/>
            </a:ext>
          </a:extLst>
        </p:cNvPr>
        <p:cNvGrpSpPr/>
        <p:nvPr/>
      </p:nvGrpSpPr>
      <p:grpSpPr>
        <a:xfrm>
          <a:off x="0" y="0"/>
          <a:ext cx="0" cy="0"/>
          <a:chOff x="0" y="0"/>
          <a:chExt cx="0" cy="0"/>
        </a:xfrm>
      </p:grpSpPr>
      <p:pic>
        <p:nvPicPr>
          <p:cNvPr id="38" name="Picture 37">
            <a:extLst>
              <a:ext uri="{FF2B5EF4-FFF2-40B4-BE49-F238E27FC236}">
                <a16:creationId xmlns:a16="http://schemas.microsoft.com/office/drawing/2014/main" id="{73DBC22F-0B1F-1E13-DCC8-A53897FE1870}"/>
              </a:ext>
            </a:extLst>
          </p:cNvPr>
          <p:cNvPicPr>
            <a:picLocks noChangeAspect="1"/>
          </p:cNvPicPr>
          <p:nvPr/>
        </p:nvPicPr>
        <p:blipFill>
          <a:blip r:embed="rId3">
            <a:extLst>
              <a:ext uri="{28A0092B-C50C-407E-A947-70E740481C1C}">
                <a14:useLocalDpi xmlns:a14="http://schemas.microsoft.com/office/drawing/2010/main" val="0"/>
              </a:ext>
            </a:extLst>
          </a:blip>
          <a:srcRect r="4357"/>
          <a:stretch>
            <a:fillRect/>
          </a:stretch>
        </p:blipFill>
        <p:spPr>
          <a:xfrm>
            <a:off x="369808" y="1057799"/>
            <a:ext cx="3705494" cy="5188816"/>
          </a:xfrm>
          <a:prstGeom prst="rect">
            <a:avLst/>
          </a:prstGeom>
        </p:spPr>
      </p:pic>
      <p:sp>
        <p:nvSpPr>
          <p:cNvPr id="36" name="Rectangle 35">
            <a:extLst>
              <a:ext uri="{FF2B5EF4-FFF2-40B4-BE49-F238E27FC236}">
                <a16:creationId xmlns:a16="http://schemas.microsoft.com/office/drawing/2014/main" id="{69DB8F49-E8D7-1B8A-C1CE-3D83EBB1564E}"/>
              </a:ext>
            </a:extLst>
          </p:cNvPr>
          <p:cNvSpPr/>
          <p:nvPr/>
        </p:nvSpPr>
        <p:spPr>
          <a:xfrm>
            <a:off x="356702" y="999889"/>
            <a:ext cx="3705494" cy="6201011"/>
          </a:xfrm>
          <a:prstGeom prst="rect">
            <a:avLst/>
          </a:prstGeom>
          <a:gradFill>
            <a:gsLst>
              <a:gs pos="0">
                <a:srgbClr val="1D417F">
                  <a:alpha val="0"/>
                </a:srgbClr>
              </a:gs>
              <a:gs pos="61000">
                <a:schemeClr val="accent1">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58B074DF-FBAB-C91D-EA18-2056DCE204A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69808" y="307837"/>
            <a:ext cx="1757241" cy="355090"/>
          </a:xfrm>
          <a:prstGeom prst="rect">
            <a:avLst/>
          </a:prstGeom>
        </p:spPr>
      </p:pic>
      <p:sp>
        <p:nvSpPr>
          <p:cNvPr id="10" name="TextBox 9">
            <a:extLst>
              <a:ext uri="{FF2B5EF4-FFF2-40B4-BE49-F238E27FC236}">
                <a16:creationId xmlns:a16="http://schemas.microsoft.com/office/drawing/2014/main" id="{473B158C-3FAB-BB7B-7237-705DC09FDE19}"/>
              </a:ext>
            </a:extLst>
          </p:cNvPr>
          <p:cNvSpPr txBox="1"/>
          <p:nvPr/>
        </p:nvSpPr>
        <p:spPr>
          <a:xfrm>
            <a:off x="430511" y="3099107"/>
            <a:ext cx="3679287" cy="1815882"/>
          </a:xfrm>
          <a:prstGeom prst="rect">
            <a:avLst/>
          </a:prstGeom>
          <a:noFill/>
        </p:spPr>
        <p:txBody>
          <a:bodyPr wrap="square" rtlCol="0">
            <a:spAutoFit/>
          </a:bodyPr>
          <a:lstStyle/>
          <a:p>
            <a:pPr algn="l"/>
            <a:r>
              <a:rPr lang="en-US" sz="2800" b="1" dirty="0">
                <a:solidFill>
                  <a:schemeClr val="bg1"/>
                </a:solidFill>
                <a:latin typeface="Almarai Bold" pitchFamily="2" charset="-78"/>
                <a:cs typeface="Almarai Bold" pitchFamily="2" charset="-78"/>
              </a:rPr>
              <a:t>Food, Beverages, Cosmetics, and Personal Care Products</a:t>
            </a:r>
          </a:p>
        </p:txBody>
      </p:sp>
      <p:sp>
        <p:nvSpPr>
          <p:cNvPr id="15" name="TextBox 14">
            <a:extLst>
              <a:ext uri="{FF2B5EF4-FFF2-40B4-BE49-F238E27FC236}">
                <a16:creationId xmlns:a16="http://schemas.microsoft.com/office/drawing/2014/main" id="{9D05FB50-CE23-ED7B-663B-2A624E9342A2}"/>
              </a:ext>
            </a:extLst>
          </p:cNvPr>
          <p:cNvSpPr txBox="1"/>
          <p:nvPr/>
        </p:nvSpPr>
        <p:spPr>
          <a:xfrm>
            <a:off x="430511" y="4865851"/>
            <a:ext cx="3101340" cy="900246"/>
          </a:xfrm>
          <a:prstGeom prst="rect">
            <a:avLst/>
          </a:prstGeom>
          <a:noFill/>
        </p:spPr>
        <p:txBody>
          <a:bodyPr wrap="square" rtlCol="0">
            <a:spAutoFit/>
          </a:bodyPr>
          <a:lstStyle/>
          <a:p>
            <a:r>
              <a:rPr lang="en-US" sz="1050" dirty="0">
                <a:solidFill>
                  <a:schemeClr val="bg1"/>
                </a:solidFill>
                <a:latin typeface="Almarai" pitchFamily="2" charset="-78"/>
                <a:cs typeface="Almarai" pitchFamily="2" charset="-78"/>
              </a:rPr>
              <a:t>Food products, beverages, cosmetics, animal feed, and health products fall under the supervision of the Saudi Food and Drug Authority (SFDA), with compliance requirements varying by product category.</a:t>
            </a:r>
          </a:p>
        </p:txBody>
      </p:sp>
      <p:sp>
        <p:nvSpPr>
          <p:cNvPr id="13" name="TextBox 12">
            <a:extLst>
              <a:ext uri="{FF2B5EF4-FFF2-40B4-BE49-F238E27FC236}">
                <a16:creationId xmlns:a16="http://schemas.microsoft.com/office/drawing/2014/main" id="{25ECB07B-A760-2CA2-F4E9-43195BF2EEB8}"/>
              </a:ext>
            </a:extLst>
          </p:cNvPr>
          <p:cNvSpPr txBox="1"/>
          <p:nvPr/>
        </p:nvSpPr>
        <p:spPr>
          <a:xfrm>
            <a:off x="4305875" y="1135837"/>
            <a:ext cx="3679287" cy="369332"/>
          </a:xfrm>
          <a:prstGeom prst="rect">
            <a:avLst/>
          </a:prstGeom>
          <a:noFill/>
        </p:spPr>
        <p:txBody>
          <a:bodyPr wrap="square" rtlCol="0">
            <a:spAutoFit/>
          </a:bodyPr>
          <a:lstStyle/>
          <a:p>
            <a:r>
              <a:rPr lang="en-US" b="1" dirty="0">
                <a:solidFill>
                  <a:srgbClr val="E02F2A"/>
                </a:solidFill>
                <a:latin typeface="Almarai Bold" pitchFamily="2" charset="-78"/>
                <a:cs typeface="Almarai Bold" pitchFamily="2" charset="-78"/>
              </a:rPr>
              <a:t>Before Export</a:t>
            </a:r>
          </a:p>
        </p:txBody>
      </p:sp>
      <p:sp>
        <p:nvSpPr>
          <p:cNvPr id="14" name="Rectangle 13">
            <a:extLst>
              <a:ext uri="{FF2B5EF4-FFF2-40B4-BE49-F238E27FC236}">
                <a16:creationId xmlns:a16="http://schemas.microsoft.com/office/drawing/2014/main" id="{78880468-D837-4348-F1CF-EB793D9FE4FD}"/>
              </a:ext>
            </a:extLst>
          </p:cNvPr>
          <p:cNvSpPr/>
          <p:nvPr/>
        </p:nvSpPr>
        <p:spPr>
          <a:xfrm>
            <a:off x="4260157" y="1262594"/>
            <a:ext cx="47566" cy="127870"/>
          </a:xfrm>
          <a:prstGeom prst="rect">
            <a:avLst/>
          </a:prstGeom>
          <a:solidFill>
            <a:srgbClr val="E02F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50C8AF2-744C-B207-5F1B-01200934276E}"/>
              </a:ext>
            </a:extLst>
          </p:cNvPr>
          <p:cNvSpPr txBox="1"/>
          <p:nvPr/>
        </p:nvSpPr>
        <p:spPr>
          <a:xfrm>
            <a:off x="4396365" y="1419624"/>
            <a:ext cx="5721029" cy="888961"/>
          </a:xfrm>
          <a:prstGeom prst="rect">
            <a:avLst/>
          </a:prstGeom>
          <a:noFill/>
        </p:spPr>
        <p:txBody>
          <a:bodyPr wrap="square" rtlCol="0">
            <a:spAutoFit/>
          </a:bodyPr>
          <a:lstStyle/>
          <a:p>
            <a:pPr>
              <a:lnSpc>
                <a:spcPct val="150000"/>
              </a:lnSpc>
            </a:pPr>
            <a:r>
              <a:rPr lang="en-US" sz="1200" dirty="0">
                <a:solidFill>
                  <a:schemeClr val="tx1">
                    <a:lumMod val="50000"/>
                    <a:lumOff val="50000"/>
                  </a:schemeClr>
                </a:solidFill>
                <a:latin typeface="Almarai" pitchFamily="2" charset="-78"/>
                <a:cs typeface="Almarai" pitchFamily="2" charset="-78"/>
              </a:rPr>
              <a:t>The Syrian manufacturer or exporter should coordinate with a licensed Saudi importer registered with the SFDA, as the importer is responsible for product registration and regulatory notifications.</a:t>
            </a:r>
          </a:p>
        </p:txBody>
      </p:sp>
      <p:sp>
        <p:nvSpPr>
          <p:cNvPr id="9" name="Rectangle: Rounded Corners 8">
            <a:extLst>
              <a:ext uri="{FF2B5EF4-FFF2-40B4-BE49-F238E27FC236}">
                <a16:creationId xmlns:a16="http://schemas.microsoft.com/office/drawing/2014/main" id="{58ACFF43-5C84-F15E-B225-A5E279593F8B}"/>
              </a:ext>
            </a:extLst>
          </p:cNvPr>
          <p:cNvSpPr/>
          <p:nvPr/>
        </p:nvSpPr>
        <p:spPr>
          <a:xfrm>
            <a:off x="541020" y="2070407"/>
            <a:ext cx="1028700" cy="1028700"/>
          </a:xfrm>
          <a:prstGeom prst="roundRect">
            <a:avLst>
              <a:gd name="adj" fmla="val 1074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7F08919E-5CFF-234D-BD3E-EE9EF63F5F5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6283" y="2214816"/>
            <a:ext cx="885998" cy="751548"/>
          </a:xfrm>
          <a:prstGeom prst="rect">
            <a:avLst/>
          </a:prstGeom>
        </p:spPr>
      </p:pic>
      <p:sp>
        <p:nvSpPr>
          <p:cNvPr id="27" name="TextBox 26">
            <a:extLst>
              <a:ext uri="{FF2B5EF4-FFF2-40B4-BE49-F238E27FC236}">
                <a16:creationId xmlns:a16="http://schemas.microsoft.com/office/drawing/2014/main" id="{E82A7BDA-BA43-90BB-1752-BAD5A5FC7EC1}"/>
              </a:ext>
            </a:extLst>
          </p:cNvPr>
          <p:cNvSpPr txBox="1"/>
          <p:nvPr/>
        </p:nvSpPr>
        <p:spPr>
          <a:xfrm>
            <a:off x="4305875" y="2407706"/>
            <a:ext cx="3679287" cy="369332"/>
          </a:xfrm>
          <a:prstGeom prst="rect">
            <a:avLst/>
          </a:prstGeom>
          <a:noFill/>
        </p:spPr>
        <p:txBody>
          <a:bodyPr wrap="square" rtlCol="0">
            <a:spAutoFit/>
          </a:bodyPr>
          <a:lstStyle/>
          <a:p>
            <a:r>
              <a:rPr lang="en-US" b="1" dirty="0">
                <a:solidFill>
                  <a:srgbClr val="E02F2A"/>
                </a:solidFill>
                <a:latin typeface="Almarai Bold" pitchFamily="2" charset="-78"/>
                <a:cs typeface="Almarai Bold" pitchFamily="2" charset="-78"/>
              </a:rPr>
              <a:t>Food Labeling</a:t>
            </a:r>
          </a:p>
        </p:txBody>
      </p:sp>
      <p:sp>
        <p:nvSpPr>
          <p:cNvPr id="28" name="Rectangle 27">
            <a:extLst>
              <a:ext uri="{FF2B5EF4-FFF2-40B4-BE49-F238E27FC236}">
                <a16:creationId xmlns:a16="http://schemas.microsoft.com/office/drawing/2014/main" id="{AE90B0A1-1BE9-8130-8B64-E74D2D75C25C}"/>
              </a:ext>
            </a:extLst>
          </p:cNvPr>
          <p:cNvSpPr/>
          <p:nvPr/>
        </p:nvSpPr>
        <p:spPr>
          <a:xfrm>
            <a:off x="4280763" y="2528437"/>
            <a:ext cx="47566" cy="127870"/>
          </a:xfrm>
          <a:prstGeom prst="rect">
            <a:avLst/>
          </a:prstGeom>
          <a:solidFill>
            <a:srgbClr val="E02F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8097E151-076A-61CB-3577-E238C617C2AB}"/>
              </a:ext>
            </a:extLst>
          </p:cNvPr>
          <p:cNvSpPr txBox="1"/>
          <p:nvPr/>
        </p:nvSpPr>
        <p:spPr>
          <a:xfrm>
            <a:off x="4396365" y="2646423"/>
            <a:ext cx="5721029" cy="2550955"/>
          </a:xfrm>
          <a:prstGeom prst="rect">
            <a:avLst/>
          </a:prstGeom>
          <a:noFill/>
        </p:spPr>
        <p:txBody>
          <a:bodyPr wrap="square" rtlCol="0">
            <a:spAutoFit/>
          </a:bodyPr>
          <a:lstStyle/>
          <a:p>
            <a:pPr>
              <a:lnSpc>
                <a:spcPct val="150000"/>
              </a:lnSpc>
            </a:pPr>
            <a:r>
              <a:rPr lang="en-US" sz="1200" dirty="0">
                <a:solidFill>
                  <a:schemeClr val="tx1">
                    <a:lumMod val="50000"/>
                    <a:lumOff val="50000"/>
                  </a:schemeClr>
                </a:solidFill>
                <a:latin typeface="Almarai" pitchFamily="2" charset="-78"/>
                <a:cs typeface="Almarai" pitchFamily="2" charset="-78"/>
              </a:rPr>
              <a:t>Food labels must comply with Saudi and GCC regulations and include mandatory information in Arabic, including:</a:t>
            </a:r>
          </a:p>
          <a:p>
            <a:pPr marL="171450" indent="-171450">
              <a:lnSpc>
                <a:spcPct val="150000"/>
              </a:lnSpc>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Product name</a:t>
            </a:r>
          </a:p>
          <a:p>
            <a:pPr marL="171450" indent="-171450">
              <a:lnSpc>
                <a:spcPct val="150000"/>
              </a:lnSpc>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List of ingredients</a:t>
            </a:r>
          </a:p>
          <a:p>
            <a:pPr marL="171450" indent="-171450">
              <a:lnSpc>
                <a:spcPct val="150000"/>
              </a:lnSpc>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Country of origin</a:t>
            </a:r>
          </a:p>
          <a:p>
            <a:pPr marL="171450" indent="-171450">
              <a:lnSpc>
                <a:spcPct val="150000"/>
              </a:lnSpc>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Net weight or volume</a:t>
            </a:r>
          </a:p>
          <a:p>
            <a:pPr marL="171450" indent="-171450">
              <a:lnSpc>
                <a:spcPct val="150000"/>
              </a:lnSpc>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Production and expiry dates</a:t>
            </a:r>
          </a:p>
          <a:p>
            <a:pPr marL="171450" indent="-171450">
              <a:lnSpc>
                <a:spcPct val="150000"/>
              </a:lnSpc>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Manufacturer and importer details</a:t>
            </a:r>
          </a:p>
          <a:p>
            <a:pPr marL="171450" indent="-171450">
              <a:lnSpc>
                <a:spcPct val="150000"/>
              </a:lnSpc>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Storage and usage instructions, where applicable</a:t>
            </a:r>
          </a:p>
        </p:txBody>
      </p:sp>
    </p:spTree>
    <p:extLst>
      <p:ext uri="{BB962C8B-B14F-4D97-AF65-F5344CB8AC3E}">
        <p14:creationId xmlns:p14="http://schemas.microsoft.com/office/powerpoint/2010/main" val="3201084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7B1E6-355F-C01A-CCA1-C917C45B394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526F365-27FB-A07E-EBE1-1731BAF8922A}"/>
              </a:ext>
            </a:extLst>
          </p:cNvPr>
          <p:cNvSpPr/>
          <p:nvPr/>
        </p:nvSpPr>
        <p:spPr>
          <a:xfrm>
            <a:off x="297180" y="1730983"/>
            <a:ext cx="3723452" cy="4351337"/>
          </a:xfrm>
          <a:prstGeom prst="rect">
            <a:avLst/>
          </a:prstGeom>
          <a:gradFill>
            <a:gsLst>
              <a:gs pos="0">
                <a:schemeClr val="tx2">
                  <a:lumMod val="90000"/>
                  <a:lumOff val="10000"/>
                </a:schemeClr>
              </a:gs>
              <a:gs pos="100000">
                <a:schemeClr val="tx2">
                  <a:lumMod val="75000"/>
                  <a:lumOff val="2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920FEED9-DF89-BB00-9D03-B88B59EE96F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9808" y="307837"/>
            <a:ext cx="1757241" cy="355090"/>
          </a:xfrm>
          <a:prstGeom prst="rect">
            <a:avLst/>
          </a:prstGeom>
        </p:spPr>
      </p:pic>
      <p:sp>
        <p:nvSpPr>
          <p:cNvPr id="10" name="TextBox 9">
            <a:extLst>
              <a:ext uri="{FF2B5EF4-FFF2-40B4-BE49-F238E27FC236}">
                <a16:creationId xmlns:a16="http://schemas.microsoft.com/office/drawing/2014/main" id="{E9CFCCCE-9113-7EE6-CF49-99B67A52E6F2}"/>
              </a:ext>
            </a:extLst>
          </p:cNvPr>
          <p:cNvSpPr txBox="1"/>
          <p:nvPr/>
        </p:nvSpPr>
        <p:spPr>
          <a:xfrm>
            <a:off x="430511" y="3502967"/>
            <a:ext cx="3239701" cy="1384995"/>
          </a:xfrm>
          <a:prstGeom prst="rect">
            <a:avLst/>
          </a:prstGeom>
          <a:noFill/>
        </p:spPr>
        <p:txBody>
          <a:bodyPr wrap="square" rtlCol="0">
            <a:spAutoFit/>
          </a:bodyPr>
          <a:lstStyle/>
          <a:p>
            <a:pPr algn="l"/>
            <a:r>
              <a:rPr lang="en-US" sz="2800" b="1" dirty="0">
                <a:solidFill>
                  <a:schemeClr val="bg1"/>
                </a:solidFill>
                <a:latin typeface="Almarai Bold" pitchFamily="2" charset="-78"/>
                <a:cs typeface="Almarai Bold" pitchFamily="2" charset="-78"/>
              </a:rPr>
              <a:t>Pathways for Selected Key Sectors</a:t>
            </a:r>
          </a:p>
        </p:txBody>
      </p:sp>
      <p:graphicFrame>
        <p:nvGraphicFramePr>
          <p:cNvPr id="2" name="Table 1">
            <a:extLst>
              <a:ext uri="{FF2B5EF4-FFF2-40B4-BE49-F238E27FC236}">
                <a16:creationId xmlns:a16="http://schemas.microsoft.com/office/drawing/2014/main" id="{FA179193-512C-3557-76AB-E346174AFFEE}"/>
              </a:ext>
            </a:extLst>
          </p:cNvPr>
          <p:cNvGraphicFramePr>
            <a:graphicFrameLocks noGrp="1"/>
          </p:cNvGraphicFramePr>
          <p:nvPr>
            <p:extLst>
              <p:ext uri="{D42A27DB-BD31-4B8C-83A1-F6EECF244321}">
                <p14:modId xmlns:p14="http://schemas.microsoft.com/office/powerpoint/2010/main" val="3676459843"/>
              </p:ext>
            </p:extLst>
          </p:nvPr>
        </p:nvGraphicFramePr>
        <p:xfrm>
          <a:off x="4020632" y="1740815"/>
          <a:ext cx="7740857" cy="4351337"/>
        </p:xfrm>
        <a:graphic>
          <a:graphicData uri="http://schemas.openxmlformats.org/drawingml/2006/table">
            <a:tbl>
              <a:tblPr>
                <a:tableStyleId>{5C22544A-7EE6-4342-B048-85BDC9FD1C3A}</a:tableStyleId>
              </a:tblPr>
              <a:tblGrid>
                <a:gridCol w="1888015">
                  <a:extLst>
                    <a:ext uri="{9D8B030D-6E8A-4147-A177-3AD203B41FA5}">
                      <a16:colId xmlns:a16="http://schemas.microsoft.com/office/drawing/2014/main" val="1378286974"/>
                    </a:ext>
                  </a:extLst>
                </a:gridCol>
                <a:gridCol w="5852842">
                  <a:extLst>
                    <a:ext uri="{9D8B030D-6E8A-4147-A177-3AD203B41FA5}">
                      <a16:colId xmlns:a16="http://schemas.microsoft.com/office/drawing/2014/main" val="3868934066"/>
                    </a:ext>
                  </a:extLst>
                </a:gridCol>
              </a:tblGrid>
              <a:tr h="596992">
                <a:tc>
                  <a:txBody>
                    <a:bodyPr/>
                    <a:lstStyle/>
                    <a:p>
                      <a:pPr rtl="0" fontAlgn="t">
                        <a:spcBef>
                          <a:spcPts val="1200"/>
                        </a:spcBef>
                        <a:spcAft>
                          <a:spcPts val="1200"/>
                        </a:spcAft>
                        <a:buNone/>
                      </a:pPr>
                      <a:r>
                        <a:rPr lang="en-US" sz="1100" b="1" i="0" u="none" strike="noStrike" dirty="0">
                          <a:solidFill>
                            <a:srgbClr val="000000"/>
                          </a:solidFill>
                          <a:effectLst/>
                          <a:latin typeface="Arial" panose="020B0604020202020204" pitchFamily="34" charset="0"/>
                        </a:rPr>
                        <a:t>Food Products</a:t>
                      </a:r>
                      <a:endParaRPr lang="en-US" dirty="0">
                        <a:effectLst/>
                      </a:endParaRPr>
                    </a:p>
                  </a:txBody>
                  <a:tcPr marL="114300" marR="114300" marT="76200" marB="76200" anchor="ctr">
                    <a:solidFill>
                      <a:srgbClr val="DBE2F9"/>
                    </a:solidFill>
                  </a:tcPr>
                </a:tc>
                <a:tc>
                  <a:txBody>
                    <a:bodyPr/>
                    <a:lstStyle/>
                    <a:p>
                      <a:pPr rtl="0" fontAlgn="t">
                        <a:spcBef>
                          <a:spcPts val="1200"/>
                        </a:spcBef>
                        <a:spcAft>
                          <a:spcPts val="1200"/>
                        </a:spcAft>
                        <a:buNone/>
                      </a:pPr>
                      <a:r>
                        <a:rPr lang="en-US" sz="1100" b="0" i="0" u="none" strike="noStrike" dirty="0">
                          <a:solidFill>
                            <a:srgbClr val="000000"/>
                          </a:solidFill>
                          <a:effectLst/>
                          <a:latin typeface="Arial" panose="020B0604020202020204" pitchFamily="34" charset="0"/>
                        </a:rPr>
                        <a:t>SFDA registration, depending on product type</a:t>
                      </a:r>
                      <a:endParaRPr lang="en-US" dirty="0">
                        <a:effectLst/>
                      </a:endParaRPr>
                    </a:p>
                  </a:txBody>
                  <a:tcPr marL="114300" marR="114300" marT="76200" marB="76200" anchor="ctr">
                    <a:solidFill>
                      <a:schemeClr val="tx2">
                        <a:lumMod val="10000"/>
                        <a:lumOff val="90000"/>
                      </a:schemeClr>
                    </a:solidFill>
                  </a:tcPr>
                </a:tc>
                <a:extLst>
                  <a:ext uri="{0D108BD9-81ED-4DB2-BD59-A6C34878D82A}">
                    <a16:rowId xmlns:a16="http://schemas.microsoft.com/office/drawing/2014/main" val="1662907338"/>
                  </a:ext>
                </a:extLst>
              </a:tr>
              <a:tr h="596992">
                <a:tc>
                  <a:txBody>
                    <a:bodyPr/>
                    <a:lstStyle/>
                    <a:p>
                      <a:pPr rtl="0" fontAlgn="t">
                        <a:spcBef>
                          <a:spcPts val="1200"/>
                        </a:spcBef>
                        <a:spcAft>
                          <a:spcPts val="1200"/>
                        </a:spcAft>
                        <a:buNone/>
                      </a:pPr>
                      <a:r>
                        <a:rPr lang="en-US" sz="1100" b="1" i="0" u="none" strike="noStrike" dirty="0">
                          <a:solidFill>
                            <a:srgbClr val="000000"/>
                          </a:solidFill>
                          <a:effectLst/>
                          <a:latin typeface="Arial" panose="020B0604020202020204" pitchFamily="34" charset="0"/>
                        </a:rPr>
                        <a:t>Cosmetics</a:t>
                      </a:r>
                      <a:endParaRPr lang="en-US" dirty="0">
                        <a:effectLst/>
                      </a:endParaRPr>
                    </a:p>
                  </a:txBody>
                  <a:tcPr marL="114300" marR="114300" marT="76200" marB="76200" anchor="ctr">
                    <a:solidFill>
                      <a:srgbClr val="DBE2F9"/>
                    </a:solidFill>
                  </a:tcPr>
                </a:tc>
                <a:tc>
                  <a:txBody>
                    <a:bodyPr/>
                    <a:lstStyle/>
                    <a:p>
                      <a:pPr rtl="0" fontAlgn="t">
                        <a:spcBef>
                          <a:spcPts val="1200"/>
                        </a:spcBef>
                        <a:spcAft>
                          <a:spcPts val="1200"/>
                        </a:spcAft>
                        <a:buNone/>
                      </a:pPr>
                      <a:r>
                        <a:rPr lang="en-US" sz="1100" b="0" i="0" u="none" strike="noStrike" dirty="0">
                          <a:solidFill>
                            <a:srgbClr val="000000"/>
                          </a:solidFill>
                          <a:effectLst/>
                          <a:latin typeface="Arial" panose="020B0604020202020204" pitchFamily="34" charset="0"/>
                        </a:rPr>
                        <a:t>Registration through the GHAD system</a:t>
                      </a:r>
                      <a:endParaRPr lang="en-US" dirty="0">
                        <a:effectLst/>
                      </a:endParaRPr>
                    </a:p>
                  </a:txBody>
                  <a:tcPr marL="114300" marR="114300" marT="76200" marB="76200" anchor="ctr">
                    <a:solidFill>
                      <a:schemeClr val="tx2">
                        <a:lumMod val="10000"/>
                        <a:lumOff val="90000"/>
                      </a:schemeClr>
                    </a:solidFill>
                  </a:tcPr>
                </a:tc>
                <a:extLst>
                  <a:ext uri="{0D108BD9-81ED-4DB2-BD59-A6C34878D82A}">
                    <a16:rowId xmlns:a16="http://schemas.microsoft.com/office/drawing/2014/main" val="107561514"/>
                  </a:ext>
                </a:extLst>
              </a:tr>
              <a:tr h="769385">
                <a:tc>
                  <a:txBody>
                    <a:bodyPr/>
                    <a:lstStyle/>
                    <a:p>
                      <a:pPr rtl="0" fontAlgn="t">
                        <a:spcBef>
                          <a:spcPts val="1200"/>
                        </a:spcBef>
                        <a:spcAft>
                          <a:spcPts val="1200"/>
                        </a:spcAft>
                        <a:buNone/>
                      </a:pPr>
                      <a:r>
                        <a:rPr lang="en-US" sz="1100" b="1" i="0" u="none" strike="noStrike" dirty="0">
                          <a:solidFill>
                            <a:srgbClr val="000000"/>
                          </a:solidFill>
                          <a:effectLst/>
                          <a:latin typeface="Arial" panose="020B0604020202020204" pitchFamily="34" charset="0"/>
                        </a:rPr>
                        <a:t>Electrical Products</a:t>
                      </a:r>
                      <a:endParaRPr lang="en-US" dirty="0">
                        <a:effectLst/>
                      </a:endParaRPr>
                    </a:p>
                  </a:txBody>
                  <a:tcPr marL="114300" marR="114300" marT="76200" marB="76200" anchor="ctr">
                    <a:solidFill>
                      <a:srgbClr val="DBE2F9"/>
                    </a:solidFill>
                  </a:tcPr>
                </a:tc>
                <a:tc>
                  <a:txBody>
                    <a:bodyPr/>
                    <a:lstStyle/>
                    <a:p>
                      <a:pPr rtl="0" fontAlgn="t">
                        <a:spcBef>
                          <a:spcPts val="1200"/>
                        </a:spcBef>
                        <a:spcAft>
                          <a:spcPts val="1200"/>
                        </a:spcAft>
                        <a:buNone/>
                      </a:pPr>
                      <a:r>
                        <a:rPr lang="en-US" sz="1100" b="0" i="0" u="none" strike="noStrike" dirty="0">
                          <a:solidFill>
                            <a:srgbClr val="000000"/>
                          </a:solidFill>
                          <a:effectLst/>
                          <a:latin typeface="Arial" panose="020B0604020202020204" pitchFamily="34" charset="0"/>
                        </a:rPr>
                        <a:t>SABER registration and conformity certificates</a:t>
                      </a:r>
                      <a:endParaRPr lang="en-US" dirty="0">
                        <a:effectLst/>
                      </a:endParaRPr>
                    </a:p>
                  </a:txBody>
                  <a:tcPr marL="114300" marR="114300" marT="76200" marB="76200" anchor="ctr">
                    <a:solidFill>
                      <a:schemeClr val="tx2">
                        <a:lumMod val="10000"/>
                        <a:lumOff val="90000"/>
                      </a:schemeClr>
                    </a:solidFill>
                  </a:tcPr>
                </a:tc>
                <a:extLst>
                  <a:ext uri="{0D108BD9-81ED-4DB2-BD59-A6C34878D82A}">
                    <a16:rowId xmlns:a16="http://schemas.microsoft.com/office/drawing/2014/main" val="1500409997"/>
                  </a:ext>
                </a:extLst>
              </a:tr>
              <a:tr h="596992">
                <a:tc>
                  <a:txBody>
                    <a:bodyPr/>
                    <a:lstStyle/>
                    <a:p>
                      <a:pPr rtl="0" fontAlgn="t">
                        <a:spcBef>
                          <a:spcPts val="1200"/>
                        </a:spcBef>
                        <a:spcAft>
                          <a:spcPts val="1200"/>
                        </a:spcAft>
                        <a:buNone/>
                      </a:pPr>
                      <a:r>
                        <a:rPr lang="en-US" sz="1100" b="1" i="0" u="none" strike="noStrike" dirty="0">
                          <a:solidFill>
                            <a:srgbClr val="000000"/>
                          </a:solidFill>
                          <a:effectLst/>
                          <a:latin typeface="Arial" panose="020B0604020202020204" pitchFamily="34" charset="0"/>
                        </a:rPr>
                        <a:t>Children Toys</a:t>
                      </a:r>
                      <a:endParaRPr lang="en-US" dirty="0">
                        <a:effectLst/>
                      </a:endParaRPr>
                    </a:p>
                  </a:txBody>
                  <a:tcPr marL="114300" marR="114300" marT="76200" marB="76200" anchor="ctr">
                    <a:solidFill>
                      <a:srgbClr val="DBE2F9"/>
                    </a:solidFill>
                  </a:tcPr>
                </a:tc>
                <a:tc>
                  <a:txBody>
                    <a:bodyPr/>
                    <a:lstStyle/>
                    <a:p>
                      <a:pPr rtl="0" fontAlgn="t">
                        <a:spcBef>
                          <a:spcPts val="1200"/>
                        </a:spcBef>
                        <a:spcAft>
                          <a:spcPts val="1200"/>
                        </a:spcAft>
                        <a:buNone/>
                      </a:pPr>
                      <a:r>
                        <a:rPr lang="en-US" sz="1100" b="0" i="0" u="none" strike="noStrike" dirty="0">
                          <a:solidFill>
                            <a:srgbClr val="000000"/>
                          </a:solidFill>
                          <a:effectLst/>
                          <a:latin typeface="Arial" panose="020B0604020202020204" pitchFamily="34" charset="0"/>
                        </a:rPr>
                        <a:t>G-Mark, where applicable</a:t>
                      </a:r>
                      <a:endParaRPr lang="en-US" dirty="0">
                        <a:effectLst/>
                      </a:endParaRPr>
                    </a:p>
                  </a:txBody>
                  <a:tcPr marL="114300" marR="114300" marT="76200" marB="76200" anchor="ctr">
                    <a:solidFill>
                      <a:schemeClr val="tx2">
                        <a:lumMod val="10000"/>
                        <a:lumOff val="90000"/>
                      </a:schemeClr>
                    </a:solidFill>
                  </a:tcPr>
                </a:tc>
                <a:extLst>
                  <a:ext uri="{0D108BD9-81ED-4DB2-BD59-A6C34878D82A}">
                    <a16:rowId xmlns:a16="http://schemas.microsoft.com/office/drawing/2014/main" val="1859832844"/>
                  </a:ext>
                </a:extLst>
              </a:tr>
              <a:tr h="596992">
                <a:tc>
                  <a:txBody>
                    <a:bodyPr/>
                    <a:lstStyle/>
                    <a:p>
                      <a:pPr rtl="0" fontAlgn="t">
                        <a:spcBef>
                          <a:spcPts val="1200"/>
                        </a:spcBef>
                        <a:spcAft>
                          <a:spcPts val="1200"/>
                        </a:spcAft>
                        <a:buNone/>
                      </a:pPr>
                      <a:r>
                        <a:rPr lang="en-US" sz="1100" b="1" i="0" u="none" strike="noStrike" dirty="0">
                          <a:solidFill>
                            <a:srgbClr val="000000"/>
                          </a:solidFill>
                          <a:effectLst/>
                          <a:latin typeface="Arial" panose="020B0604020202020204" pitchFamily="34" charset="0"/>
                        </a:rPr>
                        <a:t>Plastic Products</a:t>
                      </a:r>
                      <a:endParaRPr lang="en-US" dirty="0">
                        <a:effectLst/>
                      </a:endParaRPr>
                    </a:p>
                  </a:txBody>
                  <a:tcPr marL="114300" marR="114300" marT="76200" marB="76200" anchor="ctr">
                    <a:solidFill>
                      <a:srgbClr val="DBE2F9"/>
                    </a:solidFill>
                  </a:tcPr>
                </a:tc>
                <a:tc>
                  <a:txBody>
                    <a:bodyPr/>
                    <a:lstStyle/>
                    <a:p>
                      <a:pPr rtl="0" fontAlgn="t">
                        <a:spcBef>
                          <a:spcPts val="1200"/>
                        </a:spcBef>
                        <a:spcAft>
                          <a:spcPts val="1200"/>
                        </a:spcAft>
                        <a:buNone/>
                      </a:pPr>
                      <a:r>
                        <a:rPr lang="en-US" sz="1100" b="0" i="0" u="none" strike="noStrike" dirty="0">
                          <a:solidFill>
                            <a:srgbClr val="000000"/>
                          </a:solidFill>
                          <a:effectLst/>
                          <a:latin typeface="Arial" panose="020B0604020202020204" pitchFamily="34" charset="0"/>
                        </a:rPr>
                        <a:t>SABER or Oxo-Biodegradable Plastics Logo, where applicable</a:t>
                      </a:r>
                      <a:endParaRPr lang="en-US" dirty="0">
                        <a:effectLst/>
                      </a:endParaRPr>
                    </a:p>
                  </a:txBody>
                  <a:tcPr marL="114300" marR="114300" marT="76200" marB="76200" anchor="ctr">
                    <a:solidFill>
                      <a:schemeClr val="tx2">
                        <a:lumMod val="10000"/>
                        <a:lumOff val="90000"/>
                      </a:schemeClr>
                    </a:solidFill>
                  </a:tcPr>
                </a:tc>
                <a:extLst>
                  <a:ext uri="{0D108BD9-81ED-4DB2-BD59-A6C34878D82A}">
                    <a16:rowId xmlns:a16="http://schemas.microsoft.com/office/drawing/2014/main" val="103881121"/>
                  </a:ext>
                </a:extLst>
              </a:tr>
              <a:tr h="596992">
                <a:tc>
                  <a:txBody>
                    <a:bodyPr/>
                    <a:lstStyle/>
                    <a:p>
                      <a:pPr rtl="0" fontAlgn="t">
                        <a:spcBef>
                          <a:spcPts val="1200"/>
                        </a:spcBef>
                        <a:spcAft>
                          <a:spcPts val="1200"/>
                        </a:spcAft>
                        <a:buNone/>
                      </a:pPr>
                      <a:r>
                        <a:rPr lang="en-US" sz="1100" b="1" i="0" u="none" strike="noStrike" dirty="0">
                          <a:solidFill>
                            <a:srgbClr val="000000"/>
                          </a:solidFill>
                          <a:effectLst/>
                          <a:latin typeface="Arial" panose="020B0604020202020204" pitchFamily="34" charset="0"/>
                        </a:rPr>
                        <a:t>Detergents</a:t>
                      </a:r>
                      <a:endParaRPr lang="en-US" dirty="0">
                        <a:effectLst/>
                      </a:endParaRPr>
                    </a:p>
                  </a:txBody>
                  <a:tcPr marL="114300" marR="114300" marT="76200" marB="76200" anchor="ctr">
                    <a:solidFill>
                      <a:srgbClr val="DBE2F9"/>
                    </a:solidFill>
                  </a:tcPr>
                </a:tc>
                <a:tc>
                  <a:txBody>
                    <a:bodyPr/>
                    <a:lstStyle/>
                    <a:p>
                      <a:pPr rtl="0" fontAlgn="t">
                        <a:spcBef>
                          <a:spcPts val="1200"/>
                        </a:spcBef>
                        <a:spcAft>
                          <a:spcPts val="1200"/>
                        </a:spcAft>
                        <a:buNone/>
                      </a:pPr>
                      <a:r>
                        <a:rPr lang="en-US" sz="1100" b="0" i="0" u="none" strike="noStrike" dirty="0">
                          <a:solidFill>
                            <a:srgbClr val="000000"/>
                          </a:solidFill>
                          <a:effectLst/>
                          <a:latin typeface="Arial" panose="020B0604020202020204" pitchFamily="34" charset="0"/>
                        </a:rPr>
                        <a:t>SFDA or SABER requirements, depending on classification</a:t>
                      </a:r>
                      <a:endParaRPr lang="en-US" dirty="0">
                        <a:effectLst/>
                      </a:endParaRPr>
                    </a:p>
                  </a:txBody>
                  <a:tcPr marL="114300" marR="114300" marT="76200" marB="76200" anchor="ctr">
                    <a:solidFill>
                      <a:schemeClr val="tx2">
                        <a:lumMod val="10000"/>
                        <a:lumOff val="90000"/>
                      </a:schemeClr>
                    </a:solidFill>
                  </a:tcPr>
                </a:tc>
                <a:extLst>
                  <a:ext uri="{0D108BD9-81ED-4DB2-BD59-A6C34878D82A}">
                    <a16:rowId xmlns:a16="http://schemas.microsoft.com/office/drawing/2014/main" val="2576700582"/>
                  </a:ext>
                </a:extLst>
              </a:tr>
              <a:tr h="596992">
                <a:tc>
                  <a:txBody>
                    <a:bodyPr/>
                    <a:lstStyle/>
                    <a:p>
                      <a:pPr rtl="0" fontAlgn="t">
                        <a:spcBef>
                          <a:spcPts val="1200"/>
                        </a:spcBef>
                        <a:spcAft>
                          <a:spcPts val="1200"/>
                        </a:spcAft>
                        <a:buNone/>
                      </a:pPr>
                      <a:r>
                        <a:rPr lang="en-US" sz="1100" b="1" i="0" u="none" strike="noStrike" dirty="0">
                          <a:solidFill>
                            <a:srgbClr val="000000"/>
                          </a:solidFill>
                          <a:effectLst/>
                          <a:latin typeface="Arial" panose="020B0604020202020204" pitchFamily="34" charset="0"/>
                        </a:rPr>
                        <a:t>Apparel and Textiles</a:t>
                      </a:r>
                      <a:endParaRPr lang="en-US" dirty="0">
                        <a:effectLst/>
                      </a:endParaRPr>
                    </a:p>
                  </a:txBody>
                  <a:tcPr marL="114300" marR="114300" marT="76200" marB="76200" anchor="ctr">
                    <a:solidFill>
                      <a:srgbClr val="DBE2F9"/>
                    </a:solidFill>
                  </a:tcPr>
                </a:tc>
                <a:tc>
                  <a:txBody>
                    <a:bodyPr/>
                    <a:lstStyle/>
                    <a:p>
                      <a:pPr rtl="0" fontAlgn="t">
                        <a:spcBef>
                          <a:spcPts val="1200"/>
                        </a:spcBef>
                        <a:spcAft>
                          <a:spcPts val="1200"/>
                        </a:spcAft>
                        <a:buNone/>
                      </a:pPr>
                      <a:r>
                        <a:rPr lang="en-US" sz="1100" b="0" i="0" u="none" strike="noStrike" dirty="0">
                          <a:solidFill>
                            <a:srgbClr val="000000"/>
                          </a:solidFill>
                          <a:effectLst/>
                          <a:latin typeface="Arial" panose="020B0604020202020204" pitchFamily="34" charset="0"/>
                        </a:rPr>
                        <a:t>SABER, where covered by applicable Technical Regulations</a:t>
                      </a:r>
                      <a:endParaRPr lang="en-US" dirty="0">
                        <a:effectLst/>
                      </a:endParaRPr>
                    </a:p>
                  </a:txBody>
                  <a:tcPr marL="114300" marR="114300" marT="76200" marB="76200" anchor="ctr">
                    <a:solidFill>
                      <a:schemeClr val="tx2">
                        <a:lumMod val="10000"/>
                        <a:lumOff val="90000"/>
                      </a:schemeClr>
                    </a:solidFill>
                  </a:tcPr>
                </a:tc>
                <a:extLst>
                  <a:ext uri="{0D108BD9-81ED-4DB2-BD59-A6C34878D82A}">
                    <a16:rowId xmlns:a16="http://schemas.microsoft.com/office/drawing/2014/main" val="259314326"/>
                  </a:ext>
                </a:extLst>
              </a:tr>
            </a:tbl>
          </a:graphicData>
        </a:graphic>
      </p:graphicFrame>
    </p:spTree>
    <p:extLst>
      <p:ext uri="{BB962C8B-B14F-4D97-AF65-F5344CB8AC3E}">
        <p14:creationId xmlns:p14="http://schemas.microsoft.com/office/powerpoint/2010/main" val="1363855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D80A8-6EF0-95CC-6D87-A38FAAD1B7FA}"/>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A97F883E-5148-AB5B-5196-3FAA97AF9CE1}"/>
              </a:ext>
            </a:extLst>
          </p:cNvPr>
          <p:cNvSpPr/>
          <p:nvPr/>
        </p:nvSpPr>
        <p:spPr>
          <a:xfrm>
            <a:off x="278787" y="-483993"/>
            <a:ext cx="3651504" cy="10700938"/>
          </a:xfrm>
          <a:prstGeom prst="rect">
            <a:avLst/>
          </a:prstGeom>
          <a:gradFill flip="none" rotWithShape="1">
            <a:gsLst>
              <a:gs pos="0">
                <a:srgbClr val="1D417F">
                  <a:shade val="30000"/>
                  <a:satMod val="115000"/>
                </a:srgbClr>
              </a:gs>
              <a:gs pos="50000">
                <a:srgbClr val="1D417F">
                  <a:shade val="67500"/>
                  <a:satMod val="115000"/>
                </a:srgbClr>
              </a:gs>
              <a:gs pos="100000">
                <a:srgbClr val="1D417F">
                  <a:shade val="100000"/>
                  <a:satMod val="115000"/>
                </a:srgbClr>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150BEA00-26E7-9B8E-012E-C2FD07145D8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25919" y="307837"/>
            <a:ext cx="1757241" cy="355090"/>
          </a:xfrm>
          <a:prstGeom prst="rect">
            <a:avLst/>
          </a:prstGeom>
        </p:spPr>
      </p:pic>
      <p:sp>
        <p:nvSpPr>
          <p:cNvPr id="5" name="TextBox 4">
            <a:extLst>
              <a:ext uri="{FF2B5EF4-FFF2-40B4-BE49-F238E27FC236}">
                <a16:creationId xmlns:a16="http://schemas.microsoft.com/office/drawing/2014/main" id="{A1D533C8-5B10-9CF0-55B5-3D3FE13BE16C}"/>
              </a:ext>
            </a:extLst>
          </p:cNvPr>
          <p:cNvSpPr txBox="1"/>
          <p:nvPr/>
        </p:nvSpPr>
        <p:spPr>
          <a:xfrm>
            <a:off x="475279" y="5232835"/>
            <a:ext cx="3258522" cy="954107"/>
          </a:xfrm>
          <a:prstGeom prst="rect">
            <a:avLst/>
          </a:prstGeom>
          <a:noFill/>
        </p:spPr>
        <p:txBody>
          <a:bodyPr wrap="square" rtlCol="0">
            <a:spAutoFit/>
          </a:bodyPr>
          <a:lstStyle/>
          <a:p>
            <a:pPr algn="l"/>
            <a:r>
              <a:rPr lang="en-US" sz="2800" b="1" dirty="0">
                <a:solidFill>
                  <a:schemeClr val="bg1"/>
                </a:solidFill>
                <a:latin typeface="Almarai Bold" pitchFamily="2" charset="-78"/>
                <a:cs typeface="Almarai Bold" pitchFamily="2" charset="-78"/>
              </a:rPr>
              <a:t>Most Common Export Mistakes</a:t>
            </a:r>
          </a:p>
        </p:txBody>
      </p:sp>
      <p:sp>
        <p:nvSpPr>
          <p:cNvPr id="8" name="TextBox 7">
            <a:extLst>
              <a:ext uri="{FF2B5EF4-FFF2-40B4-BE49-F238E27FC236}">
                <a16:creationId xmlns:a16="http://schemas.microsoft.com/office/drawing/2014/main" id="{A1C5576F-57E3-2428-26CF-48137FBA068C}"/>
              </a:ext>
            </a:extLst>
          </p:cNvPr>
          <p:cNvSpPr txBox="1"/>
          <p:nvPr/>
        </p:nvSpPr>
        <p:spPr>
          <a:xfrm>
            <a:off x="4236353" y="485382"/>
            <a:ext cx="3170855" cy="2620204"/>
          </a:xfrm>
          <a:prstGeom prst="rect">
            <a:avLst/>
          </a:prstGeom>
          <a:noFill/>
        </p:spPr>
        <p:txBody>
          <a:bodyPr wrap="square" rtlCol="0">
            <a:spAutoFit/>
          </a:bodyPr>
          <a:lstStyle/>
          <a:p>
            <a:pPr marL="171450" indent="-171450">
              <a:lnSpc>
                <a:spcPct val="200000"/>
              </a:lnSpc>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Shipping products before obtaining the required certificates</a:t>
            </a:r>
          </a:p>
          <a:p>
            <a:pPr marL="171450" indent="-171450">
              <a:lnSpc>
                <a:spcPct val="200000"/>
              </a:lnSpc>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Using an incorrect HS Code</a:t>
            </a:r>
          </a:p>
          <a:p>
            <a:pPr marL="171450" indent="-171450">
              <a:lnSpc>
                <a:spcPct val="200000"/>
              </a:lnSpc>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Inconsistent information across documents</a:t>
            </a:r>
          </a:p>
          <a:p>
            <a:pPr marL="171450" indent="-171450">
              <a:lnSpc>
                <a:spcPct val="200000"/>
              </a:lnSpc>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Non-compliant Arabic labels</a:t>
            </a:r>
          </a:p>
          <a:p>
            <a:pPr marL="171450" indent="-171450">
              <a:lnSpc>
                <a:spcPct val="200000"/>
              </a:lnSpc>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Relying solely on foreign certificates</a:t>
            </a:r>
          </a:p>
          <a:p>
            <a:pPr marL="171450" indent="-171450">
              <a:lnSpc>
                <a:spcPct val="200000"/>
              </a:lnSpc>
              <a:buFont typeface="Arial" panose="020B0604020202020204" pitchFamily="34" charset="0"/>
              <a:buChar char="•"/>
            </a:pPr>
            <a:r>
              <a:rPr lang="en-US" sz="1200" dirty="0">
                <a:solidFill>
                  <a:schemeClr val="tx1">
                    <a:lumMod val="50000"/>
                    <a:lumOff val="50000"/>
                  </a:schemeClr>
                </a:solidFill>
                <a:latin typeface="Almarai" pitchFamily="2" charset="-78"/>
                <a:cs typeface="Almarai" pitchFamily="2" charset="-78"/>
              </a:rPr>
              <a:t>Working with an unqualified Saudi importer</a:t>
            </a:r>
          </a:p>
        </p:txBody>
      </p:sp>
    </p:spTree>
    <p:extLst>
      <p:ext uri="{BB962C8B-B14F-4D97-AF65-F5344CB8AC3E}">
        <p14:creationId xmlns:p14="http://schemas.microsoft.com/office/powerpoint/2010/main" val="3295565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43ED6-E7B9-231A-BF59-AA5F76ED9073}"/>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7DFE86AE-AABE-A645-67A3-AD46640F4ED3}"/>
              </a:ext>
            </a:extLst>
          </p:cNvPr>
          <p:cNvSpPr/>
          <p:nvPr/>
        </p:nvSpPr>
        <p:spPr>
          <a:xfrm>
            <a:off x="4282440" y="485382"/>
            <a:ext cx="6523289" cy="3882663"/>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CE6249B-9F92-A5EE-FF0C-E1755246FD2D}"/>
              </a:ext>
            </a:extLst>
          </p:cNvPr>
          <p:cNvPicPr>
            <a:picLocks noChangeAspect="1"/>
          </p:cNvPicPr>
          <p:nvPr/>
        </p:nvPicPr>
        <p:blipFill>
          <a:blip r:embed="rId3">
            <a:extLst>
              <a:ext uri="{28A0092B-C50C-407E-A947-70E740481C1C}">
                <a14:useLocalDpi xmlns:a14="http://schemas.microsoft.com/office/drawing/2010/main" val="0"/>
              </a:ext>
            </a:extLst>
          </a:blip>
          <a:srcRect t="973" b="35334"/>
          <a:stretch>
            <a:fillRect/>
          </a:stretch>
        </p:blipFill>
        <p:spPr>
          <a:xfrm>
            <a:off x="182585" y="0"/>
            <a:ext cx="3843909" cy="4368046"/>
          </a:xfrm>
          <a:prstGeom prst="rect">
            <a:avLst/>
          </a:prstGeom>
        </p:spPr>
      </p:pic>
      <p:sp>
        <p:nvSpPr>
          <p:cNvPr id="5" name="TextBox 4">
            <a:extLst>
              <a:ext uri="{FF2B5EF4-FFF2-40B4-BE49-F238E27FC236}">
                <a16:creationId xmlns:a16="http://schemas.microsoft.com/office/drawing/2014/main" id="{90100FE9-A7A2-7FEF-4204-9AD96AA956F3}"/>
              </a:ext>
            </a:extLst>
          </p:cNvPr>
          <p:cNvSpPr txBox="1"/>
          <p:nvPr/>
        </p:nvSpPr>
        <p:spPr>
          <a:xfrm>
            <a:off x="182873" y="4566967"/>
            <a:ext cx="3807161" cy="523220"/>
          </a:xfrm>
          <a:prstGeom prst="rect">
            <a:avLst/>
          </a:prstGeom>
          <a:noFill/>
        </p:spPr>
        <p:txBody>
          <a:bodyPr wrap="square" rtlCol="0">
            <a:spAutoFit/>
          </a:bodyPr>
          <a:lstStyle/>
          <a:p>
            <a:pPr algn="l"/>
            <a:r>
              <a:rPr lang="en-US" sz="2800" b="1" dirty="0">
                <a:solidFill>
                  <a:srgbClr val="1D417F"/>
                </a:solidFill>
                <a:latin typeface="Almarai Bold" pitchFamily="2" charset="-78"/>
                <a:cs typeface="Almarai Bold" pitchFamily="2" charset="-78"/>
              </a:rPr>
              <a:t>Pre-Export Checklist</a:t>
            </a:r>
          </a:p>
        </p:txBody>
      </p:sp>
      <p:sp>
        <p:nvSpPr>
          <p:cNvPr id="2" name="TextBox 1">
            <a:extLst>
              <a:ext uri="{FF2B5EF4-FFF2-40B4-BE49-F238E27FC236}">
                <a16:creationId xmlns:a16="http://schemas.microsoft.com/office/drawing/2014/main" id="{BE06B86D-C5C2-B9C4-2BF1-DA2F5F030958}"/>
              </a:ext>
            </a:extLst>
          </p:cNvPr>
          <p:cNvSpPr txBox="1"/>
          <p:nvPr/>
        </p:nvSpPr>
        <p:spPr>
          <a:xfrm>
            <a:off x="4331356" y="1069739"/>
            <a:ext cx="6454709" cy="2713948"/>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en-US" sz="1150" dirty="0">
                <a:solidFill>
                  <a:schemeClr val="tx1">
                    <a:lumMod val="50000"/>
                    <a:lumOff val="50000"/>
                  </a:schemeClr>
                </a:solidFill>
                <a:latin typeface="Almarai" pitchFamily="2" charset="-78"/>
                <a:cs typeface="Almarai" pitchFamily="2" charset="-78"/>
              </a:rPr>
              <a:t>Identified the correct HS Code</a:t>
            </a:r>
          </a:p>
          <a:p>
            <a:pPr marL="171450" indent="-171450">
              <a:lnSpc>
                <a:spcPct val="150000"/>
              </a:lnSpc>
              <a:buFont typeface="Arial" panose="020B0604020202020204" pitchFamily="34" charset="0"/>
              <a:buChar char="•"/>
            </a:pPr>
            <a:r>
              <a:rPr lang="en-US" sz="1150" dirty="0">
                <a:solidFill>
                  <a:schemeClr val="tx1">
                    <a:lumMod val="50000"/>
                    <a:lumOff val="50000"/>
                  </a:schemeClr>
                </a:solidFill>
                <a:latin typeface="Almarai" pitchFamily="2" charset="-78"/>
                <a:cs typeface="Almarai" pitchFamily="2" charset="-78"/>
              </a:rPr>
              <a:t>Determined the responsible Saudi regulatory authority</a:t>
            </a:r>
          </a:p>
          <a:p>
            <a:pPr marL="171450" indent="-171450">
              <a:lnSpc>
                <a:spcPct val="150000"/>
              </a:lnSpc>
              <a:buFont typeface="Arial" panose="020B0604020202020204" pitchFamily="34" charset="0"/>
              <a:buChar char="•"/>
            </a:pPr>
            <a:r>
              <a:rPr lang="en-US" sz="1150" dirty="0">
                <a:solidFill>
                  <a:schemeClr val="tx1">
                    <a:lumMod val="50000"/>
                    <a:lumOff val="50000"/>
                  </a:schemeClr>
                </a:solidFill>
                <a:latin typeface="Almarai" pitchFamily="2" charset="-78"/>
                <a:cs typeface="Almarai" pitchFamily="2" charset="-78"/>
              </a:rPr>
              <a:t>Verified whether the product is subject to Saudi Technical Regulations</a:t>
            </a:r>
          </a:p>
          <a:p>
            <a:pPr marL="171450" indent="-171450">
              <a:lnSpc>
                <a:spcPct val="150000"/>
              </a:lnSpc>
              <a:buFont typeface="Arial" panose="020B0604020202020204" pitchFamily="34" charset="0"/>
              <a:buChar char="•"/>
            </a:pPr>
            <a:r>
              <a:rPr lang="en-US" sz="1150" dirty="0">
                <a:solidFill>
                  <a:schemeClr val="tx1">
                    <a:lumMod val="50000"/>
                    <a:lumOff val="50000"/>
                  </a:schemeClr>
                </a:solidFill>
                <a:latin typeface="Almarai" pitchFamily="2" charset="-78"/>
                <a:cs typeface="Almarai" pitchFamily="2" charset="-78"/>
              </a:rPr>
              <a:t>Prepared a complete technical file</a:t>
            </a:r>
          </a:p>
          <a:p>
            <a:pPr marL="171450" indent="-171450">
              <a:lnSpc>
                <a:spcPct val="150000"/>
              </a:lnSpc>
              <a:buFont typeface="Arial" panose="020B0604020202020204" pitchFamily="34" charset="0"/>
              <a:buChar char="•"/>
            </a:pPr>
            <a:r>
              <a:rPr lang="en-US" sz="1150" dirty="0">
                <a:solidFill>
                  <a:schemeClr val="tx1">
                    <a:lumMod val="50000"/>
                    <a:lumOff val="50000"/>
                  </a:schemeClr>
                </a:solidFill>
                <a:latin typeface="Almarai" pitchFamily="2" charset="-78"/>
                <a:cs typeface="Almarai" pitchFamily="2" charset="-78"/>
              </a:rPr>
              <a:t>Obtained the required laboratory test reports</a:t>
            </a:r>
          </a:p>
          <a:p>
            <a:pPr marL="171450" indent="-171450">
              <a:lnSpc>
                <a:spcPct val="150000"/>
              </a:lnSpc>
              <a:buFont typeface="Arial" panose="020B0604020202020204" pitchFamily="34" charset="0"/>
              <a:buChar char="•"/>
            </a:pPr>
            <a:r>
              <a:rPr lang="en-US" sz="1150" dirty="0">
                <a:solidFill>
                  <a:schemeClr val="tx1">
                    <a:lumMod val="50000"/>
                    <a:lumOff val="50000"/>
                  </a:schemeClr>
                </a:solidFill>
                <a:latin typeface="Almarai" pitchFamily="2" charset="-78"/>
                <a:cs typeface="Almarai" pitchFamily="2" charset="-78"/>
              </a:rPr>
              <a:t>Reviewed Arabic labeling requirements</a:t>
            </a:r>
          </a:p>
          <a:p>
            <a:pPr marL="171450" indent="-171450">
              <a:lnSpc>
                <a:spcPct val="150000"/>
              </a:lnSpc>
              <a:buFont typeface="Arial" panose="020B0604020202020204" pitchFamily="34" charset="0"/>
              <a:buChar char="•"/>
            </a:pPr>
            <a:r>
              <a:rPr lang="en-US" sz="1150" dirty="0">
                <a:solidFill>
                  <a:schemeClr val="tx1">
                    <a:lumMod val="50000"/>
                    <a:lumOff val="50000"/>
                  </a:schemeClr>
                </a:solidFill>
                <a:latin typeface="Almarai" pitchFamily="2" charset="-78"/>
                <a:cs typeface="Almarai" pitchFamily="2" charset="-78"/>
              </a:rPr>
              <a:t>Obtained the Certificate of Origin</a:t>
            </a:r>
          </a:p>
          <a:p>
            <a:pPr marL="171450" indent="-171450">
              <a:lnSpc>
                <a:spcPct val="150000"/>
              </a:lnSpc>
              <a:buFont typeface="Arial" panose="020B0604020202020204" pitchFamily="34" charset="0"/>
              <a:buChar char="•"/>
            </a:pPr>
            <a:r>
              <a:rPr lang="en-US" sz="1150" dirty="0">
                <a:solidFill>
                  <a:schemeClr val="tx1">
                    <a:lumMod val="50000"/>
                    <a:lumOff val="50000"/>
                  </a:schemeClr>
                </a:solidFill>
                <a:latin typeface="Almarai" pitchFamily="2" charset="-78"/>
                <a:cs typeface="Almarai" pitchFamily="2" charset="-78"/>
              </a:rPr>
              <a:t>Secured the Product or Shipment Certificate of Conformity where applicable</a:t>
            </a:r>
          </a:p>
          <a:p>
            <a:pPr marL="171450" indent="-171450">
              <a:lnSpc>
                <a:spcPct val="150000"/>
              </a:lnSpc>
              <a:buFont typeface="Arial" panose="020B0604020202020204" pitchFamily="34" charset="0"/>
              <a:buChar char="•"/>
            </a:pPr>
            <a:r>
              <a:rPr lang="en-US" sz="1150" dirty="0">
                <a:solidFill>
                  <a:schemeClr val="tx1">
                    <a:lumMod val="50000"/>
                    <a:lumOff val="50000"/>
                  </a:schemeClr>
                </a:solidFill>
                <a:latin typeface="Almarai" pitchFamily="2" charset="-78"/>
                <a:cs typeface="Almarai" pitchFamily="2" charset="-78"/>
              </a:rPr>
              <a:t>Verified the commercial invoice and packing list details</a:t>
            </a:r>
          </a:p>
          <a:p>
            <a:pPr marL="171450" indent="-171450">
              <a:lnSpc>
                <a:spcPct val="150000"/>
              </a:lnSpc>
              <a:buFont typeface="Arial" panose="020B0604020202020204" pitchFamily="34" charset="0"/>
              <a:buChar char="•"/>
            </a:pPr>
            <a:r>
              <a:rPr lang="en-US" sz="1150" dirty="0">
                <a:solidFill>
                  <a:schemeClr val="tx1">
                    <a:lumMod val="50000"/>
                    <a:lumOff val="50000"/>
                  </a:schemeClr>
                </a:solidFill>
                <a:latin typeface="Almarai" pitchFamily="2" charset="-78"/>
                <a:cs typeface="Almarai" pitchFamily="2" charset="-78"/>
              </a:rPr>
              <a:t>Coordinated in advance with a qualified Saudi importer</a:t>
            </a:r>
          </a:p>
        </p:txBody>
      </p:sp>
      <p:sp>
        <p:nvSpPr>
          <p:cNvPr id="9" name="TextBox 8">
            <a:extLst>
              <a:ext uri="{FF2B5EF4-FFF2-40B4-BE49-F238E27FC236}">
                <a16:creationId xmlns:a16="http://schemas.microsoft.com/office/drawing/2014/main" id="{95BF468D-EACC-63B3-083E-20D47FF24B10}"/>
              </a:ext>
            </a:extLst>
          </p:cNvPr>
          <p:cNvSpPr txBox="1"/>
          <p:nvPr/>
        </p:nvSpPr>
        <p:spPr>
          <a:xfrm>
            <a:off x="182585" y="5065970"/>
            <a:ext cx="3661828" cy="446276"/>
          </a:xfrm>
          <a:prstGeom prst="rect">
            <a:avLst/>
          </a:prstGeom>
          <a:noFill/>
        </p:spPr>
        <p:txBody>
          <a:bodyPr wrap="square" rtlCol="0">
            <a:spAutoFit/>
          </a:bodyPr>
          <a:lstStyle/>
          <a:p>
            <a:r>
              <a:rPr lang="en-US" sz="1150" dirty="0">
                <a:solidFill>
                  <a:schemeClr val="tx1">
                    <a:lumMod val="50000"/>
                    <a:lumOff val="50000"/>
                  </a:schemeClr>
                </a:solidFill>
                <a:latin typeface="Almarai" pitchFamily="2" charset="-78"/>
                <a:cs typeface="Almarai" pitchFamily="2" charset="-78"/>
              </a:rPr>
              <a:t>Before exporting any product from Syria to Saudi Arabia, ensure that you have:</a:t>
            </a:r>
          </a:p>
        </p:txBody>
      </p:sp>
      <p:pic>
        <p:nvPicPr>
          <p:cNvPr id="16" name="Graphic 15">
            <a:extLst>
              <a:ext uri="{FF2B5EF4-FFF2-40B4-BE49-F238E27FC236}">
                <a16:creationId xmlns:a16="http://schemas.microsoft.com/office/drawing/2014/main" id="{009AFE4F-416C-58A5-74D9-4D6F7580C75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25919" y="307837"/>
            <a:ext cx="1757241" cy="355090"/>
          </a:xfrm>
          <a:prstGeom prst="rect">
            <a:avLst/>
          </a:prstGeom>
        </p:spPr>
      </p:pic>
    </p:spTree>
    <p:extLst>
      <p:ext uri="{BB962C8B-B14F-4D97-AF65-F5344CB8AC3E}">
        <p14:creationId xmlns:p14="http://schemas.microsoft.com/office/powerpoint/2010/main" val="27186041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E3E1A-43DB-D857-9D9A-318A32F02482}"/>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D1C642C8-0DE5-CBE1-EEF9-F41C902558DD}"/>
              </a:ext>
            </a:extLst>
          </p:cNvPr>
          <p:cNvSpPr/>
          <p:nvPr/>
        </p:nvSpPr>
        <p:spPr>
          <a:xfrm>
            <a:off x="369808" y="2222090"/>
            <a:ext cx="11403092" cy="3046280"/>
          </a:xfrm>
          <a:prstGeom prst="roundRect">
            <a:avLst>
              <a:gd name="adj" fmla="val 13289"/>
            </a:avLst>
          </a:prstGeom>
          <a:gradFill flip="none" rotWithShape="1">
            <a:gsLst>
              <a:gs pos="0">
                <a:srgbClr val="1D417F">
                  <a:shade val="30000"/>
                  <a:satMod val="115000"/>
                </a:srgbClr>
              </a:gs>
              <a:gs pos="50000">
                <a:srgbClr val="1D417F">
                  <a:shade val="67500"/>
                  <a:satMod val="115000"/>
                </a:srgbClr>
              </a:gs>
              <a:gs pos="100000">
                <a:srgbClr val="1D417F">
                  <a:shade val="100000"/>
                  <a:satMod val="115000"/>
                </a:srgbClr>
              </a:gs>
            </a:gsLst>
            <a:lin ang="189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AE97A749-5637-7324-0C4C-790C0050988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0539" y="1710973"/>
            <a:ext cx="4030414" cy="4030414"/>
          </a:xfrm>
          <a:prstGeom prst="rect">
            <a:avLst/>
          </a:prstGeom>
        </p:spPr>
      </p:pic>
      <p:sp>
        <p:nvSpPr>
          <p:cNvPr id="12" name="TextBox 11">
            <a:extLst>
              <a:ext uri="{FF2B5EF4-FFF2-40B4-BE49-F238E27FC236}">
                <a16:creationId xmlns:a16="http://schemas.microsoft.com/office/drawing/2014/main" id="{EFD7362C-BF65-DDB6-A4B6-85CA5ACB1790}"/>
              </a:ext>
            </a:extLst>
          </p:cNvPr>
          <p:cNvSpPr txBox="1"/>
          <p:nvPr/>
        </p:nvSpPr>
        <p:spPr>
          <a:xfrm>
            <a:off x="3375879" y="2459273"/>
            <a:ext cx="3239701" cy="523220"/>
          </a:xfrm>
          <a:prstGeom prst="rect">
            <a:avLst/>
          </a:prstGeom>
          <a:noFill/>
        </p:spPr>
        <p:txBody>
          <a:bodyPr wrap="square" rtlCol="0">
            <a:spAutoFit/>
          </a:bodyPr>
          <a:lstStyle/>
          <a:p>
            <a:pPr algn="l"/>
            <a:r>
              <a:rPr lang="en-US" sz="2800" b="1" dirty="0">
                <a:solidFill>
                  <a:schemeClr val="bg1"/>
                </a:solidFill>
                <a:latin typeface="Almarai Bold" pitchFamily="2" charset="-78"/>
                <a:cs typeface="Almarai Bold" pitchFamily="2" charset="-78"/>
              </a:rPr>
              <a:t>Legal Disclaimer</a:t>
            </a:r>
          </a:p>
        </p:txBody>
      </p:sp>
      <p:sp>
        <p:nvSpPr>
          <p:cNvPr id="14" name="TextBox 13">
            <a:extLst>
              <a:ext uri="{FF2B5EF4-FFF2-40B4-BE49-F238E27FC236}">
                <a16:creationId xmlns:a16="http://schemas.microsoft.com/office/drawing/2014/main" id="{176B3205-961D-2FCA-A688-CBD24EB8A9C5}"/>
              </a:ext>
            </a:extLst>
          </p:cNvPr>
          <p:cNvSpPr txBox="1"/>
          <p:nvPr/>
        </p:nvSpPr>
        <p:spPr>
          <a:xfrm>
            <a:off x="3356481" y="2982493"/>
            <a:ext cx="7655648" cy="1838260"/>
          </a:xfrm>
          <a:prstGeom prst="rect">
            <a:avLst/>
          </a:prstGeom>
          <a:noFill/>
        </p:spPr>
        <p:txBody>
          <a:bodyPr wrap="square" rtlCol="0">
            <a:spAutoFit/>
          </a:bodyPr>
          <a:lstStyle/>
          <a:p>
            <a:pPr>
              <a:lnSpc>
                <a:spcPct val="150000"/>
              </a:lnSpc>
            </a:pPr>
            <a:r>
              <a:rPr lang="en-US" sz="1100" dirty="0">
                <a:solidFill>
                  <a:schemeClr val="bg1"/>
                </a:solidFill>
                <a:latin typeface="Almarai" pitchFamily="2" charset="-78"/>
                <a:cs typeface="Almarai" pitchFamily="2" charset="-78"/>
              </a:rPr>
              <a:t>This guide has been prepared for general awareness and informational purposes only and does not constitute prior approval for any product or shipment.</a:t>
            </a:r>
          </a:p>
          <a:p>
            <a:pPr>
              <a:lnSpc>
                <a:spcPct val="150000"/>
              </a:lnSpc>
            </a:pPr>
            <a:endParaRPr lang="en-US" sz="1100" dirty="0">
              <a:solidFill>
                <a:schemeClr val="bg1"/>
              </a:solidFill>
              <a:latin typeface="Almarai" pitchFamily="2" charset="-78"/>
              <a:cs typeface="Almarai" pitchFamily="2" charset="-78"/>
            </a:endParaRPr>
          </a:p>
          <a:p>
            <a:pPr>
              <a:lnSpc>
                <a:spcPct val="150000"/>
              </a:lnSpc>
            </a:pPr>
            <a:r>
              <a:rPr lang="en-US" sz="1100" dirty="0">
                <a:solidFill>
                  <a:schemeClr val="bg1"/>
                </a:solidFill>
                <a:latin typeface="Almarai" pitchFamily="2" charset="-78"/>
                <a:cs typeface="Almarai" pitchFamily="2" charset="-78"/>
              </a:rPr>
              <a:t>Applicable requirements may vary depending on the product type, HS Code, responsible regulatory authority, and the latest updates issued by the Saudi authorities.</a:t>
            </a:r>
          </a:p>
          <a:p>
            <a:pPr>
              <a:lnSpc>
                <a:spcPct val="150000"/>
              </a:lnSpc>
            </a:pPr>
            <a:endParaRPr lang="en-US" sz="1100" dirty="0">
              <a:solidFill>
                <a:schemeClr val="bg1"/>
              </a:solidFill>
              <a:latin typeface="Almarai" pitchFamily="2" charset="-78"/>
              <a:cs typeface="Almarai" pitchFamily="2" charset="-78"/>
            </a:endParaRPr>
          </a:p>
          <a:p>
            <a:pPr>
              <a:lnSpc>
                <a:spcPct val="150000"/>
              </a:lnSpc>
            </a:pPr>
            <a:r>
              <a:rPr lang="en-US" sz="1100" dirty="0">
                <a:solidFill>
                  <a:schemeClr val="bg1"/>
                </a:solidFill>
                <a:latin typeface="Almarai" pitchFamily="2" charset="-78"/>
                <a:cs typeface="Almarai" pitchFamily="2" charset="-78"/>
              </a:rPr>
              <a:t>Accordingly, each product should undergo an independent technical assessment before production, export, or shipment.</a:t>
            </a:r>
          </a:p>
        </p:txBody>
      </p:sp>
      <p:pic>
        <p:nvPicPr>
          <p:cNvPr id="18" name="Graphic 17">
            <a:extLst>
              <a:ext uri="{FF2B5EF4-FFF2-40B4-BE49-F238E27FC236}">
                <a16:creationId xmlns:a16="http://schemas.microsoft.com/office/drawing/2014/main" id="{00B61397-E3E6-A3DF-39D5-4EF76D835F4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69808" y="307837"/>
            <a:ext cx="1757241" cy="355090"/>
          </a:xfrm>
          <a:prstGeom prst="rect">
            <a:avLst/>
          </a:prstGeom>
        </p:spPr>
      </p:pic>
    </p:spTree>
    <p:extLst>
      <p:ext uri="{BB962C8B-B14F-4D97-AF65-F5344CB8AC3E}">
        <p14:creationId xmlns:p14="http://schemas.microsoft.com/office/powerpoint/2010/main" val="34530259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77FF6-FECF-D9C0-CC60-E447FBE38E72}"/>
            </a:ext>
          </a:extLst>
        </p:cNvPr>
        <p:cNvGrpSpPr/>
        <p:nvPr/>
      </p:nvGrpSpPr>
      <p:grpSpPr>
        <a:xfrm>
          <a:off x="0" y="0"/>
          <a:ext cx="0" cy="0"/>
          <a:chOff x="0" y="0"/>
          <a:chExt cx="0" cy="0"/>
        </a:xfrm>
      </p:grpSpPr>
      <p:pic>
        <p:nvPicPr>
          <p:cNvPr id="16" name="Graphic 15">
            <a:extLst>
              <a:ext uri="{FF2B5EF4-FFF2-40B4-BE49-F238E27FC236}">
                <a16:creationId xmlns:a16="http://schemas.microsoft.com/office/drawing/2014/main" id="{9131B6ED-18AD-A062-F52A-E78FDA3F53A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97047" y="3209043"/>
            <a:ext cx="3902293" cy="793504"/>
          </a:xfrm>
          <a:prstGeom prst="rect">
            <a:avLst/>
          </a:prstGeom>
        </p:spPr>
      </p:pic>
      <p:sp>
        <p:nvSpPr>
          <p:cNvPr id="3" name="TextBox 2">
            <a:extLst>
              <a:ext uri="{FF2B5EF4-FFF2-40B4-BE49-F238E27FC236}">
                <a16:creationId xmlns:a16="http://schemas.microsoft.com/office/drawing/2014/main" id="{D31F5CDB-4137-88B2-40F4-443DB29F268C}"/>
              </a:ext>
            </a:extLst>
          </p:cNvPr>
          <p:cNvSpPr txBox="1"/>
          <p:nvPr/>
        </p:nvSpPr>
        <p:spPr>
          <a:xfrm>
            <a:off x="4872018" y="2782669"/>
            <a:ext cx="4813001" cy="646331"/>
          </a:xfrm>
          <a:prstGeom prst="rect">
            <a:avLst/>
          </a:prstGeom>
          <a:noFill/>
        </p:spPr>
        <p:txBody>
          <a:bodyPr wrap="square" rtlCol="0">
            <a:spAutoFit/>
          </a:bodyPr>
          <a:lstStyle/>
          <a:p>
            <a:pPr algn="l"/>
            <a:r>
              <a:rPr lang="en-US" sz="3600" b="1" dirty="0">
                <a:solidFill>
                  <a:schemeClr val="bg1"/>
                </a:solidFill>
                <a:latin typeface="Almarai Bold" pitchFamily="2" charset="-78"/>
                <a:cs typeface="Almarai Bold" pitchFamily="2" charset="-78"/>
              </a:rPr>
              <a:t>Contact Information</a:t>
            </a:r>
          </a:p>
        </p:txBody>
      </p:sp>
      <p:sp>
        <p:nvSpPr>
          <p:cNvPr id="6" name="TextBox 5">
            <a:extLst>
              <a:ext uri="{FF2B5EF4-FFF2-40B4-BE49-F238E27FC236}">
                <a16:creationId xmlns:a16="http://schemas.microsoft.com/office/drawing/2014/main" id="{01D4D0CC-DFFC-CC32-1CAE-7E24C420259D}"/>
              </a:ext>
            </a:extLst>
          </p:cNvPr>
          <p:cNvSpPr txBox="1"/>
          <p:nvPr/>
        </p:nvSpPr>
        <p:spPr>
          <a:xfrm>
            <a:off x="4872019" y="3390900"/>
            <a:ext cx="4675842" cy="800219"/>
          </a:xfrm>
          <a:prstGeom prst="rect">
            <a:avLst/>
          </a:prstGeom>
          <a:noFill/>
        </p:spPr>
        <p:txBody>
          <a:bodyPr wrap="square" rtlCol="0">
            <a:spAutoFit/>
          </a:bodyPr>
          <a:lstStyle/>
          <a:p>
            <a:r>
              <a:rPr lang="en-US" sz="1150" dirty="0">
                <a:solidFill>
                  <a:schemeClr val="bg1"/>
                </a:solidFill>
                <a:latin typeface="Almarai" pitchFamily="2" charset="-78"/>
                <a:cs typeface="Almarai" pitchFamily="2" charset="-78"/>
              </a:rPr>
              <a:t>We help companies successfully access the Saudi market through integrated technical compliance solutions, conformity certification management, and seamless coordination with the relevant regulatory authorities.</a:t>
            </a:r>
          </a:p>
        </p:txBody>
      </p:sp>
      <p:sp>
        <p:nvSpPr>
          <p:cNvPr id="17" name="TextBox 16">
            <a:extLst>
              <a:ext uri="{FF2B5EF4-FFF2-40B4-BE49-F238E27FC236}">
                <a16:creationId xmlns:a16="http://schemas.microsoft.com/office/drawing/2014/main" id="{EE916C88-9DF2-051C-4F6F-4217EC69CB25}"/>
              </a:ext>
            </a:extLst>
          </p:cNvPr>
          <p:cNvSpPr txBox="1"/>
          <p:nvPr/>
        </p:nvSpPr>
        <p:spPr>
          <a:xfrm>
            <a:off x="4872018" y="4416912"/>
            <a:ext cx="2064810" cy="259174"/>
          </a:xfrm>
          <a:prstGeom prst="rect">
            <a:avLst/>
          </a:prstGeom>
          <a:noFill/>
        </p:spPr>
        <p:txBody>
          <a:bodyPr wrap="square">
            <a:spAutoFit/>
          </a:bodyPr>
          <a:lstStyle/>
          <a:p>
            <a:pPr algn="l">
              <a:defRPr/>
            </a:pPr>
            <a:r>
              <a:rPr lang="en-US" sz="1084" dirty="0" err="1">
                <a:solidFill>
                  <a:schemeClr val="bg1"/>
                </a:solidFill>
                <a:latin typeface="Almarai" panose="00000200000000000000" pitchFamily="2" charset="-78"/>
                <a:cs typeface="Lama Sans Medium" panose="00000200000000000000" pitchFamily="2" charset="-78"/>
              </a:rPr>
              <a:t>Support@tabseergroup.com</a:t>
            </a:r>
            <a:endParaRPr lang="en-US" sz="1084" dirty="0">
              <a:solidFill>
                <a:schemeClr val="bg1"/>
              </a:solidFill>
              <a:latin typeface="Almarai" panose="00000200000000000000" pitchFamily="2" charset="-78"/>
              <a:cs typeface="Lama Sans Medium" panose="00000200000000000000" pitchFamily="2" charset="-78"/>
            </a:endParaRPr>
          </a:p>
        </p:txBody>
      </p:sp>
      <p:sp>
        <p:nvSpPr>
          <p:cNvPr id="19" name="TextBox 18">
            <a:extLst>
              <a:ext uri="{FF2B5EF4-FFF2-40B4-BE49-F238E27FC236}">
                <a16:creationId xmlns:a16="http://schemas.microsoft.com/office/drawing/2014/main" id="{F179B5C7-9853-D102-BE00-78E69881B3F7}"/>
              </a:ext>
            </a:extLst>
          </p:cNvPr>
          <p:cNvSpPr txBox="1"/>
          <p:nvPr/>
        </p:nvSpPr>
        <p:spPr>
          <a:xfrm>
            <a:off x="4872018" y="4669763"/>
            <a:ext cx="1814254" cy="259174"/>
          </a:xfrm>
          <a:prstGeom prst="rect">
            <a:avLst/>
          </a:prstGeom>
          <a:noFill/>
        </p:spPr>
        <p:txBody>
          <a:bodyPr wrap="square">
            <a:spAutoFit/>
          </a:bodyPr>
          <a:lstStyle/>
          <a:p>
            <a:pPr rtl="1">
              <a:defRPr/>
            </a:pPr>
            <a:r>
              <a:rPr lang="en-US" sz="1084" dirty="0">
                <a:solidFill>
                  <a:schemeClr val="bg1"/>
                </a:solidFill>
                <a:latin typeface="Almarai" panose="00000200000000000000" pitchFamily="2" charset="-78"/>
                <a:cs typeface="Lama Sans Medium" panose="00000200000000000000" pitchFamily="2" charset="-78"/>
              </a:rPr>
              <a:t>+966920010756</a:t>
            </a:r>
          </a:p>
        </p:txBody>
      </p:sp>
      <p:sp>
        <p:nvSpPr>
          <p:cNvPr id="20" name="TextBox 19">
            <a:extLst>
              <a:ext uri="{FF2B5EF4-FFF2-40B4-BE49-F238E27FC236}">
                <a16:creationId xmlns:a16="http://schemas.microsoft.com/office/drawing/2014/main" id="{F7841056-28E8-0C3F-5094-E06AC35781A4}"/>
              </a:ext>
            </a:extLst>
          </p:cNvPr>
          <p:cNvSpPr txBox="1"/>
          <p:nvPr/>
        </p:nvSpPr>
        <p:spPr>
          <a:xfrm>
            <a:off x="8254468" y="4416912"/>
            <a:ext cx="1814254" cy="259174"/>
          </a:xfrm>
          <a:prstGeom prst="rect">
            <a:avLst/>
          </a:prstGeom>
          <a:noFill/>
        </p:spPr>
        <p:txBody>
          <a:bodyPr wrap="square">
            <a:spAutoFit/>
          </a:bodyPr>
          <a:lstStyle/>
          <a:p>
            <a:pPr algn="l">
              <a:defRPr/>
            </a:pPr>
            <a:r>
              <a:rPr lang="en-US" sz="1084" dirty="0">
                <a:solidFill>
                  <a:schemeClr val="bg1"/>
                </a:solidFill>
                <a:latin typeface="Almarai" panose="00000200000000000000" pitchFamily="2" charset="-78"/>
                <a:cs typeface="Lama Sans Medium" panose="00000200000000000000" pitchFamily="2" charset="-78"/>
              </a:rPr>
              <a:t>www.tabseer.co</a:t>
            </a:r>
          </a:p>
        </p:txBody>
      </p:sp>
    </p:spTree>
    <p:extLst>
      <p:ext uri="{BB962C8B-B14F-4D97-AF65-F5344CB8AC3E}">
        <p14:creationId xmlns:p14="http://schemas.microsoft.com/office/powerpoint/2010/main" val="38573061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293</TotalTime>
  <Words>1171</Words>
  <Application>Microsoft Office PowerPoint</Application>
  <PresentationFormat>Widescreen</PresentationFormat>
  <Paragraphs>157</Paragraphs>
  <Slides>12</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Almarai</vt:lpstr>
      <vt:lpstr>Almarai Bold</vt:lpstr>
      <vt:lpstr>Almarai ExtraBold</vt: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Hema Gika</dc:creator>
  <cp:lastModifiedBy>Hema Gika</cp:lastModifiedBy>
  <cp:revision>30</cp:revision>
  <dcterms:created xsi:type="dcterms:W3CDTF">2026-09-03T10:49:53Z</dcterms:created>
  <dcterms:modified xsi:type="dcterms:W3CDTF">2026-10-11T08:34:32Z</dcterms:modified>
</cp:coreProperties>
</file>